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2" r:id="rId1"/>
  </p:sldMasterIdLst>
  <p:notesMasterIdLst>
    <p:notesMasterId r:id="rId14"/>
  </p:notesMasterIdLst>
  <p:handoutMasterIdLst>
    <p:handoutMasterId r:id="rId15"/>
  </p:handoutMasterIdLst>
  <p:sldIdLst>
    <p:sldId id="263" r:id="rId2"/>
    <p:sldId id="275" r:id="rId3"/>
    <p:sldId id="287" r:id="rId4"/>
    <p:sldId id="338" r:id="rId5"/>
    <p:sldId id="339" r:id="rId6"/>
    <p:sldId id="340" r:id="rId7"/>
    <p:sldId id="342" r:id="rId8"/>
    <p:sldId id="343" r:id="rId9"/>
    <p:sldId id="344" r:id="rId10"/>
    <p:sldId id="345" r:id="rId11"/>
    <p:sldId id="301" r:id="rId12"/>
    <p:sldId id="346" r:id="rId13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71"/>
    <p:restoredTop sz="86373"/>
  </p:normalViewPr>
  <p:slideViewPr>
    <p:cSldViewPr snapToObjects="1">
      <p:cViewPr>
        <p:scale>
          <a:sx n="65" d="100"/>
          <a:sy n="65" d="100"/>
        </p:scale>
        <p:origin x="1600" y="45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124DE1-16C2-6749-8185-91F35615A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A15A2F-C3E0-CC43-9351-E90AE3B611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235BDBF9-37ED-2E41-BE43-D9B44AA9656D}" type="datetimeFigureOut">
              <a:rPr lang="en-US" altLang="en-US"/>
              <a:pPr>
                <a:defRPr/>
              </a:pPr>
              <a:t>5/8/20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DA413C-EA60-3146-BC45-A504CB6491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B78CA5-6826-9B42-9C39-202AD52CF3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8E01560-823D-8843-B49A-394B09B7D8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E517D2-1543-E94F-A366-1D29109DA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15FFF-EF3A-6542-9C63-6D38EBB3027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6FE92B8-01E8-314C-82AD-C434641D10BB}" type="datetimeFigureOut">
              <a:rPr lang="en-US" altLang="en-US"/>
              <a:pPr>
                <a:defRPr/>
              </a:pPr>
              <a:t>5/8/20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47E8A8-789C-6542-A5D5-451025236D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2FC6A36-1602-2045-BEC2-CD67BAB77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AA4DA-F7A8-3F4E-9997-E39898233AF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1926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6EB0CC-D19D-A94F-8E1C-4920FBE6E3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1D70CFC-AEE4-534C-B1DB-15F107E110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1pPr>
    <a:lvl2pPr marL="12192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2pPr>
    <a:lvl3pPr marL="24384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3pPr>
    <a:lvl4pPr marL="36576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4pPr>
    <a:lvl5pPr marL="4876800" algn="l" defTabSz="1219200" rtl="0" eaLnBrk="0" fontAlgn="base" hangingPunct="0">
      <a:spcBef>
        <a:spcPct val="30000"/>
      </a:spcBef>
      <a:spcAft>
        <a:spcPct val="0"/>
      </a:spcAft>
      <a:defRPr sz="3200" kern="1200">
        <a:solidFill>
          <a:schemeClr val="tx1"/>
        </a:solidFill>
        <a:latin typeface="+mn-lt"/>
        <a:ea typeface="ＭＳ Ｐゴシック" panose="020B0600070205080204" pitchFamily="34" charset="-128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3F9EE090-B783-DF40-88AB-8D83609A9F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D412904E-E88C-2A4A-9406-8F1096DDF8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FBC7CD6D-907E-DE41-8BB7-DAC6A88D8C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5A0CA16-20D4-7C41-BE2F-1B2E360CAA69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27553E3E-E85F-3641-B63A-2551D0AC21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039CC923-A430-3A48-B5E2-CCF291ECC5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9F6C7A4E-5997-BF4E-9F13-2CD35EC163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30592F7-19E7-1642-9F48-B90515DCA0C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97AB9B35-FBBF-5B4F-859A-D7A6DA7DF2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1AAACC9A-A3B8-E144-87C4-6E17A8BC32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01DA37C5-FB2B-4247-BA13-3626BB966E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8D43CEE-9666-F641-95EE-B6DFF3F2EA3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EA7D6E32-DA49-6545-8D6A-19753F94780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23C5441E-9975-0740-AB3D-E497990B48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CCB64E07-A02E-8341-A477-DFCAA3ECEA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E94C28F-3040-B04C-9B95-DF02D9425516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83A35397-4410-F649-8614-D91394B2C8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6FC84AC5-0F34-B844-816B-35125DFE78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198B8F12-2C52-144C-BEB7-58B6CB9CA8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2145597-89D8-2E40-A2D4-FE59730F8DA1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1FEA0CEC-8CAF-EE4B-AA67-6D596D575AE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9061FD6E-A878-8640-BCC4-798029A0FF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198E4887-BAC3-9A4A-BA4A-844BA1712F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1DA6854-E8F8-F24C-B18E-E52DEAD4AFD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>
            <a:extLst>
              <a:ext uri="{FF2B5EF4-FFF2-40B4-BE49-F238E27FC236}">
                <a16:creationId xmlns:a16="http://schemas.microsoft.com/office/drawing/2014/main" id="{5BE754DC-1023-B044-8611-2E08B1787A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0" name="Notes Placeholder 2">
            <a:extLst>
              <a:ext uri="{FF2B5EF4-FFF2-40B4-BE49-F238E27FC236}">
                <a16:creationId xmlns:a16="http://schemas.microsoft.com/office/drawing/2014/main" id="{464FD74C-0726-B746-B0DC-AC2E8B8CC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7651" name="Slide Number Placeholder 3">
            <a:extLst>
              <a:ext uri="{FF2B5EF4-FFF2-40B4-BE49-F238E27FC236}">
                <a16:creationId xmlns:a16="http://schemas.microsoft.com/office/drawing/2014/main" id="{B1D68BC0-7741-8D44-A5C0-408941938C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DDB05EC-949E-8044-9B42-B08711EBE450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3E66FCD6-EA59-E249-8F67-5FCE08245B2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3D8CD0D1-B01C-D443-9152-DA0A0D52FD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A5F400E0-5954-864B-BF9F-CDAE8A7117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A6B4CFF-81F1-1542-A461-369FBE994C14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>
            <a:extLst>
              <a:ext uri="{FF2B5EF4-FFF2-40B4-BE49-F238E27FC236}">
                <a16:creationId xmlns:a16="http://schemas.microsoft.com/office/drawing/2014/main" id="{602A9EF7-D264-7A4C-BD41-04F56A0171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6" name="Notes Placeholder 2">
            <a:extLst>
              <a:ext uri="{FF2B5EF4-FFF2-40B4-BE49-F238E27FC236}">
                <a16:creationId xmlns:a16="http://schemas.microsoft.com/office/drawing/2014/main" id="{7B222572-4F73-EB4F-9D7A-E173AB4F65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1747" name="Slide Number Placeholder 3">
            <a:extLst>
              <a:ext uri="{FF2B5EF4-FFF2-40B4-BE49-F238E27FC236}">
                <a16:creationId xmlns:a16="http://schemas.microsoft.com/office/drawing/2014/main" id="{3A23E83B-7927-E442-BA18-C3D02E5C5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27EEE17-7322-804A-9E11-5EFEBA656435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>
            <a:extLst>
              <a:ext uri="{FF2B5EF4-FFF2-40B4-BE49-F238E27FC236}">
                <a16:creationId xmlns:a16="http://schemas.microsoft.com/office/drawing/2014/main" id="{498CAA49-E414-A74A-9533-F945AE3C08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>
            <a:extLst>
              <a:ext uri="{FF2B5EF4-FFF2-40B4-BE49-F238E27FC236}">
                <a16:creationId xmlns:a16="http://schemas.microsoft.com/office/drawing/2014/main" id="{847CE02E-F168-5C4A-B9C4-6DB46C478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3795" name="Slide Number Placeholder 3">
            <a:extLst>
              <a:ext uri="{FF2B5EF4-FFF2-40B4-BE49-F238E27FC236}">
                <a16:creationId xmlns:a16="http://schemas.microsoft.com/office/drawing/2014/main" id="{9E7F9F05-111F-8546-89A3-8E11E57DA9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9C50706-64F1-BF48-A3DB-41D89B4A4CBC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>
            <a:extLst>
              <a:ext uri="{FF2B5EF4-FFF2-40B4-BE49-F238E27FC236}">
                <a16:creationId xmlns:a16="http://schemas.microsoft.com/office/drawing/2014/main" id="{A8BD888E-C596-BB41-A8DC-9927E55973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>
            <a:extLst>
              <a:ext uri="{FF2B5EF4-FFF2-40B4-BE49-F238E27FC236}">
                <a16:creationId xmlns:a16="http://schemas.microsoft.com/office/drawing/2014/main" id="{B2595AC2-11EB-2544-A9F8-96BB8357F4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  <p:sp>
        <p:nvSpPr>
          <p:cNvPr id="35843" name="Slide Number Placeholder 3">
            <a:extLst>
              <a:ext uri="{FF2B5EF4-FFF2-40B4-BE49-F238E27FC236}">
                <a16:creationId xmlns:a16="http://schemas.microsoft.com/office/drawing/2014/main" id="{B49F2222-0671-A844-9AFD-5F48FA5CFC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D64988-E700-6548-92E0-48E48F58315B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397" y="2244726"/>
            <a:ext cx="18290381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397" y="7204076"/>
            <a:ext cx="18290381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DFBEA6-E728-2F47-8F65-98AC37F5029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01483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4F98A2-0498-8A41-ABB8-EE10EC6C8AA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404943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52072" y="730250"/>
            <a:ext cx="5258485" cy="1162367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618" y="730250"/>
            <a:ext cx="15470614" cy="1162367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9562F-1299-DC46-89F6-215EB55320E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269304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CD7F8A7-7F44-3C41-BA78-69A1D8508206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8E1E72-87FE-8E46-913E-900D18973115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808C7CF-A785-9C4A-87F2-1362388B48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charset="0"/>
              </a:defRPr>
            </a:lvl1pPr>
          </a:lstStyle>
          <a:p>
            <a:pPr>
              <a:defRPr/>
            </a:pPr>
            <a:fld id="{FB206BF8-EAFD-FD44-8778-B1989B7D1D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42244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A46A6F-08C2-504C-8436-07164C7DE672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88950" y="942975"/>
            <a:ext cx="1552575" cy="276225"/>
            <a:chOff x="6221638" y="2403583"/>
            <a:chExt cx="1501283" cy="2670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BED4675-4FEF-E74E-8960-1986958510FD}"/>
                </a:ext>
              </a:extLst>
            </p:cNvPr>
            <p:cNvSpPr/>
            <p:nvPr/>
          </p:nvSpPr>
          <p:spPr>
            <a:xfrm>
              <a:off x="7449681" y="2403583"/>
              <a:ext cx="273240" cy="26702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29523E4-0808-0F41-A4E5-7E80FD9A4BC8}"/>
                </a:ext>
              </a:extLst>
            </p:cNvPr>
            <p:cNvSpPr/>
            <p:nvPr/>
          </p:nvSpPr>
          <p:spPr>
            <a:xfrm>
              <a:off x="7142671" y="2403583"/>
              <a:ext cx="273240" cy="2670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1220D60-E5CD-A048-BC45-8E92B794CD25}"/>
                </a:ext>
              </a:extLst>
            </p:cNvPr>
            <p:cNvSpPr/>
            <p:nvPr/>
          </p:nvSpPr>
          <p:spPr>
            <a:xfrm>
              <a:off x="6835660" y="2403583"/>
              <a:ext cx="273240" cy="26702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B4248A-0F6D-FD47-8AE9-5AFF1B548353}"/>
                </a:ext>
              </a:extLst>
            </p:cNvPr>
            <p:cNvSpPr/>
            <p:nvPr/>
          </p:nvSpPr>
          <p:spPr>
            <a:xfrm>
              <a:off x="6528649" y="2403583"/>
              <a:ext cx="273240" cy="2670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E4FD392-241A-DD43-9F75-8B2FA83649DC}"/>
                </a:ext>
              </a:extLst>
            </p:cNvPr>
            <p:cNvSpPr/>
            <p:nvPr/>
          </p:nvSpPr>
          <p:spPr>
            <a:xfrm>
              <a:off x="6221638" y="2403583"/>
              <a:ext cx="273240" cy="2670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C8B7A9A9-7B59-884D-B022-87877A79AFB4}"/>
              </a:ext>
            </a:extLst>
          </p:cNvPr>
          <p:cNvSpPr>
            <a:spLocks noChangeAspect="1"/>
          </p:cNvSpPr>
          <p:nvPr userDrawn="1"/>
        </p:nvSpPr>
        <p:spPr>
          <a:xfrm>
            <a:off x="22764750" y="774700"/>
            <a:ext cx="690563" cy="69056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60377-3F5D-E74F-B3B8-11D0F2EF7AF7}"/>
              </a:ext>
            </a:extLst>
          </p:cNvPr>
          <p:cNvSpPr/>
          <p:nvPr userDrawn="1"/>
        </p:nvSpPr>
        <p:spPr>
          <a:xfrm>
            <a:off x="0" y="13522325"/>
            <a:ext cx="24387175" cy="3476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12708" y="376308"/>
            <a:ext cx="19429396" cy="1462152"/>
          </a:xfrm>
        </p:spPr>
        <p:txBody>
          <a:bodyPr>
            <a:noAutofit/>
          </a:bodyPr>
          <a:lstStyle>
            <a:lvl1pPr>
              <a:defRPr sz="6400">
                <a:solidFill>
                  <a:schemeClr val="bg2"/>
                </a:solidFill>
                <a:latin typeface="Raleway ExtraBold"/>
                <a:cs typeface="Raleway ExtraBold"/>
              </a:defRPr>
            </a:lvl1pPr>
            <a:lvl2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2pPr>
            <a:lvl3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3pPr>
            <a:lvl4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4pPr>
            <a:lvl5pPr>
              <a:defRPr sz="7500">
                <a:solidFill>
                  <a:schemeClr val="accent2"/>
                </a:solidFill>
                <a:latin typeface="Lato Black"/>
                <a:cs typeface="Lato Blac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2112709" y="1371600"/>
            <a:ext cx="19429298" cy="778933"/>
          </a:xfrm>
        </p:spPr>
        <p:txBody>
          <a:bodyPr>
            <a:noAutofit/>
          </a:bodyPr>
          <a:lstStyle>
            <a:lvl1pPr>
              <a:defRPr sz="2900">
                <a:solidFill>
                  <a:schemeClr val="bg1">
                    <a:lumMod val="75000"/>
                  </a:schemeClr>
                </a:solidFill>
                <a:latin typeface="Raleway Light"/>
                <a:cs typeface="Raleway Light"/>
              </a:defRPr>
            </a:lvl1pPr>
            <a:lvl2pPr>
              <a:defRPr>
                <a:latin typeface="Lato Light"/>
                <a:cs typeface="Lato Light"/>
              </a:defRPr>
            </a:lvl2pPr>
            <a:lvl3pPr>
              <a:defRPr>
                <a:latin typeface="Lato Light"/>
                <a:cs typeface="Lato Light"/>
              </a:defRPr>
            </a:lvl3pPr>
            <a:lvl4pPr>
              <a:defRPr>
                <a:latin typeface="Lato Light"/>
                <a:cs typeface="Lato Light"/>
              </a:defRPr>
            </a:lvl4pPr>
            <a:lvl5pPr>
              <a:defRPr>
                <a:latin typeface="Lato Light"/>
                <a:cs typeface="Lato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D9537D5-AFA0-2044-AB5E-BE0A7F2C3F6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22569488" y="712788"/>
            <a:ext cx="1065212" cy="730250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  <a:latin typeface="Raleway Regular" charset="0"/>
              </a:defRPr>
            </a:lvl1pPr>
          </a:lstStyle>
          <a:p>
            <a:pPr>
              <a:defRPr/>
            </a:pPr>
            <a:fld id="{25118B3E-860A-BC4A-9EC3-DB73DDBEEE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1455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042199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24AB93-54C7-8B4C-812A-D6FB76ED769B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871834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60B71E-B916-D040-921C-6F04677BCA4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839500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6F93E7-2075-9847-A7C2-EDE7F8E698A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3401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8E9A831-5F69-C845-9EE1-5F9051540CA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693758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A1B90D-29E3-7844-BBF0-AB7F643AAE9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76712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7CE63D-347F-A941-8BD7-7741ACA93B86}" type="datetimeFigureOut">
              <a:rPr lang="en-US" smtClean="0"/>
              <a:pPr>
                <a:defRPr/>
              </a:pPr>
              <a:t>5/8/20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1D7F6E-E32E-0047-900D-5A2E1616B78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67435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7726" y="1974851"/>
            <a:ext cx="1234600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85DFB4-BA78-6E42-8A1D-1F500710E77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567082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6" y="914400"/>
            <a:ext cx="7865498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7726" y="1974851"/>
            <a:ext cx="1234600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796" y="4114800"/>
            <a:ext cx="7865498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0ED58B-2F9E-4244-AE5F-CE5E3611B985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8141402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618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4B5EEFD-AA4C-5540-8495-4D0CE75F9D5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5764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761" r:id="rId14"/>
  </p:sldLayoutIdLst>
  <p:transition spd="med">
    <p:fade/>
  </p:transition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7">
            <a:extLst>
              <a:ext uri="{FF2B5EF4-FFF2-40B4-BE49-F238E27FC236}">
                <a16:creationId xmlns:a16="http://schemas.microsoft.com/office/drawing/2014/main" id="{BE9ADE18-1CD5-F442-88EB-DFB331F467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5D0ACD1-E045-C34F-AED2-081CEC79A3E7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069C4-EA2B-F543-A68D-FF745FA7D4F1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229393" y="1474788"/>
            <a:ext cx="23928387" cy="294005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accent1"/>
                </a:solidFill>
                <a:latin typeface="Raleway ExtraBold" charset="0"/>
              </a:rPr>
              <a:t>An Analysis Of Movie Success At The Box Office</a:t>
            </a:r>
          </a:p>
        </p:txBody>
      </p:sp>
      <p:pic>
        <p:nvPicPr>
          <p:cNvPr id="17412" name="Picture 5">
            <a:extLst>
              <a:ext uri="{FF2B5EF4-FFF2-40B4-BE49-F238E27FC236}">
                <a16:creationId xmlns:a16="http://schemas.microsoft.com/office/drawing/2014/main" id="{B5AB136A-A21E-0742-A23B-959531372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47" y="5105400"/>
            <a:ext cx="3856037" cy="192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2">
            <a:extLst>
              <a:ext uri="{FF2B5EF4-FFF2-40B4-BE49-F238E27FC236}">
                <a16:creationId xmlns:a16="http://schemas.microsoft.com/office/drawing/2014/main" id="{FE68A29A-805D-814A-84C7-608B5E70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586" y="4414838"/>
            <a:ext cx="3810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2">
            <a:extLst>
              <a:ext uri="{FF2B5EF4-FFF2-40B4-BE49-F238E27FC236}">
                <a16:creationId xmlns:a16="http://schemas.microsoft.com/office/drawing/2014/main" id="{8BE07398-798E-1C4B-8AF0-B2CB59718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4488" y="4678362"/>
            <a:ext cx="3175000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Placeholder 1">
            <a:extLst>
              <a:ext uri="{FF2B5EF4-FFF2-40B4-BE49-F238E27FC236}">
                <a16:creationId xmlns:a16="http://schemas.microsoft.com/office/drawing/2014/main" id="{5837ACB0-0CA7-A547-862B-5980996B222F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500 Highest Grossing Films at the US Box Office – 2010-2020</a:t>
            </a:r>
          </a:p>
          <a:p>
            <a:pPr algn="ctr" eaLnBrk="1" hangingPunct="1"/>
            <a:endParaRPr lang="en-US" altLang="en-US" sz="6600" dirty="0">
              <a:solidFill>
                <a:schemeClr val="tx2"/>
              </a:solidFill>
              <a:latin typeface="Raleway 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34818" name="Slide Number Placeholder 3">
            <a:extLst>
              <a:ext uri="{FF2B5EF4-FFF2-40B4-BE49-F238E27FC236}">
                <a16:creationId xmlns:a16="http://schemas.microsoft.com/office/drawing/2014/main" id="{59B57741-1EAC-5240-8C09-207421353D4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ACD379-4B50-1E41-BDEF-7F708827CA68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19F5D3-F072-1446-B8A5-14E8A0C349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24559" y="10254414"/>
            <a:ext cx="15983294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CORRELATION 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B3454A-912C-C440-B132-BA24A2C1A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7040" y="11372850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0.2569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7742A6-9CA1-C94D-A664-D8256C428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93387" y="11372849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0.2098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BFC57D-0F9A-5C40-A008-11E53A5F9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7387" y="3810000"/>
            <a:ext cx="7706480" cy="50010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AE876-2CB1-BA49-BA64-9AFEFABB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08" y="2371107"/>
            <a:ext cx="14732000" cy="7515311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Placeholder 3">
            <a:extLst>
              <a:ext uri="{FF2B5EF4-FFF2-40B4-BE49-F238E27FC236}">
                <a16:creationId xmlns:a16="http://schemas.microsoft.com/office/drawing/2014/main" id="{5EAE045D-D2DB-B04E-A8FA-9B53756007F8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US" altLang="en-US" sz="400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Future Analysis</a:t>
            </a:r>
          </a:p>
        </p:txBody>
      </p:sp>
      <p:sp>
        <p:nvSpPr>
          <p:cNvPr id="38914" name="Slide Number Placeholder 115">
            <a:extLst>
              <a:ext uri="{FF2B5EF4-FFF2-40B4-BE49-F238E27FC236}">
                <a16:creationId xmlns:a16="http://schemas.microsoft.com/office/drawing/2014/main" id="{F6672A5A-DEA1-8148-A521-3FA76ACCA8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140800-12D1-184B-8E00-828077433A0F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646DC03F-BDDB-D745-AF8B-12FEBB93F53D}"/>
              </a:ext>
            </a:extLst>
          </p:cNvPr>
          <p:cNvSpPr/>
          <p:nvPr/>
        </p:nvSpPr>
        <p:spPr>
          <a:xfrm>
            <a:off x="2744788" y="2671898"/>
            <a:ext cx="19354800" cy="2846388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4F705229-DED7-B64E-B388-FAFEBA418245}"/>
              </a:ext>
            </a:extLst>
          </p:cNvPr>
          <p:cNvSpPr/>
          <p:nvPr/>
        </p:nvSpPr>
        <p:spPr>
          <a:xfrm>
            <a:off x="7137400" y="4079875"/>
            <a:ext cx="14962188" cy="2847975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D2A1A795-293A-B24C-A18E-2EBBAFBF8815}"/>
              </a:ext>
            </a:extLst>
          </p:cNvPr>
          <p:cNvSpPr/>
          <p:nvPr/>
        </p:nvSpPr>
        <p:spPr>
          <a:xfrm>
            <a:off x="11528425" y="5503863"/>
            <a:ext cx="10571163" cy="2846387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590D29B7-C316-FD41-BFE9-0800F1638ACE}"/>
              </a:ext>
            </a:extLst>
          </p:cNvPr>
          <p:cNvSpPr/>
          <p:nvPr/>
        </p:nvSpPr>
        <p:spPr>
          <a:xfrm>
            <a:off x="15881348" y="6910524"/>
            <a:ext cx="6178550" cy="2846388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Title 20">
            <a:extLst>
              <a:ext uri="{FF2B5EF4-FFF2-40B4-BE49-F238E27FC236}">
                <a16:creationId xmlns:a16="http://schemas.microsoft.com/office/drawing/2014/main" id="{86BCA98C-5830-4441-B460-1D4429E027D6}"/>
              </a:ext>
            </a:extLst>
          </p:cNvPr>
          <p:cNvSpPr txBox="1">
            <a:spLocks/>
          </p:cNvSpPr>
          <p:nvPr/>
        </p:nvSpPr>
        <p:spPr bwMode="auto">
          <a:xfrm>
            <a:off x="3746500" y="3775095"/>
            <a:ext cx="855027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0" rIns="243852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bg1"/>
                </a:solidFill>
                <a:latin typeface="Raleway Light" charset="0"/>
                <a:ea typeface="ＭＳ Ｐゴシック" panose="020B0600070205080204" pitchFamily="34" charset="-128"/>
              </a:rPr>
              <a:t>Sorting Genres</a:t>
            </a:r>
          </a:p>
        </p:txBody>
      </p:sp>
      <p:sp>
        <p:nvSpPr>
          <p:cNvPr id="44" name="Title 20">
            <a:extLst>
              <a:ext uri="{FF2B5EF4-FFF2-40B4-BE49-F238E27FC236}">
                <a16:creationId xmlns:a16="http://schemas.microsoft.com/office/drawing/2014/main" id="{6879A394-8B27-B648-AAF1-A1ED08ECD5A3}"/>
              </a:ext>
            </a:extLst>
          </p:cNvPr>
          <p:cNvSpPr txBox="1">
            <a:spLocks/>
          </p:cNvSpPr>
          <p:nvPr/>
        </p:nvSpPr>
        <p:spPr bwMode="auto">
          <a:xfrm>
            <a:off x="2411413" y="5008563"/>
            <a:ext cx="444817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GB" altLang="en-US" sz="3200" dirty="0">
                <a:solidFill>
                  <a:schemeClr val="accent1"/>
                </a:solidFill>
              </a:rPr>
              <a:t>Create a better way of sorting through genres, when movies have multiple genres to allow for more accurate analysis.</a:t>
            </a:r>
          </a:p>
        </p:txBody>
      </p:sp>
      <p:sp>
        <p:nvSpPr>
          <p:cNvPr id="45" name="Title 20">
            <a:extLst>
              <a:ext uri="{FF2B5EF4-FFF2-40B4-BE49-F238E27FC236}">
                <a16:creationId xmlns:a16="http://schemas.microsoft.com/office/drawing/2014/main" id="{58402C60-32D3-D742-98A9-AE5D8ACEAC20}"/>
              </a:ext>
            </a:extLst>
          </p:cNvPr>
          <p:cNvSpPr txBox="1">
            <a:spLocks/>
          </p:cNvSpPr>
          <p:nvPr/>
        </p:nvSpPr>
        <p:spPr bwMode="auto">
          <a:xfrm>
            <a:off x="7124700" y="6526213"/>
            <a:ext cx="4448175" cy="259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en-US" sz="3200" dirty="0">
                <a:solidFill>
                  <a:schemeClr val="accent1"/>
                </a:solidFill>
              </a:rPr>
              <a:t>Explore the effects the movie crew can have on Revenue and ROI</a:t>
            </a:r>
          </a:p>
          <a:p>
            <a:pPr eaLnBrk="1" hangingPunct="1">
              <a:lnSpc>
                <a:spcPct val="130000"/>
              </a:lnSpc>
            </a:pPr>
            <a:endParaRPr lang="en-US" altLang="en-US" sz="2400" dirty="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sp>
        <p:nvSpPr>
          <p:cNvPr id="46" name="Title 20">
            <a:extLst>
              <a:ext uri="{FF2B5EF4-FFF2-40B4-BE49-F238E27FC236}">
                <a16:creationId xmlns:a16="http://schemas.microsoft.com/office/drawing/2014/main" id="{C0197CD0-2FDA-8946-AF0F-DE0B968BDD45}"/>
              </a:ext>
            </a:extLst>
          </p:cNvPr>
          <p:cNvSpPr txBox="1">
            <a:spLocks/>
          </p:cNvSpPr>
          <p:nvPr/>
        </p:nvSpPr>
        <p:spPr bwMode="auto">
          <a:xfrm>
            <a:off x="11528425" y="7502723"/>
            <a:ext cx="4448175" cy="387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en-US" sz="3200" dirty="0">
                <a:solidFill>
                  <a:schemeClr val="accent1"/>
                </a:solidFill>
              </a:rPr>
              <a:t>How Netflix and Amazon Prime changed the game when it comes to movie production.</a:t>
            </a:r>
          </a:p>
          <a:p>
            <a:pPr eaLnBrk="1" hangingPunct="1">
              <a:lnSpc>
                <a:spcPct val="130000"/>
              </a:lnSpc>
            </a:pPr>
            <a:endParaRPr lang="en-US" altLang="en-US" sz="2400" dirty="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sp>
        <p:nvSpPr>
          <p:cNvPr id="47" name="Title 20">
            <a:extLst>
              <a:ext uri="{FF2B5EF4-FFF2-40B4-BE49-F238E27FC236}">
                <a16:creationId xmlns:a16="http://schemas.microsoft.com/office/drawing/2014/main" id="{BDE5A3B8-19B5-6547-8669-0E306BD6A9DA}"/>
              </a:ext>
            </a:extLst>
          </p:cNvPr>
          <p:cNvSpPr txBox="1">
            <a:spLocks/>
          </p:cNvSpPr>
          <p:nvPr/>
        </p:nvSpPr>
        <p:spPr bwMode="auto">
          <a:xfrm>
            <a:off x="16024225" y="9038043"/>
            <a:ext cx="4448175" cy="3237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121926" rIns="243852" bIns="121926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GB" altLang="en-US" sz="3200" dirty="0">
                <a:solidFill>
                  <a:schemeClr val="accent1"/>
                </a:solidFill>
              </a:rPr>
              <a:t>Further analysis of the relationship between movie success and ratings</a:t>
            </a:r>
          </a:p>
          <a:p>
            <a:pPr eaLnBrk="1" hangingPunct="1">
              <a:lnSpc>
                <a:spcPct val="130000"/>
              </a:lnSpc>
            </a:pPr>
            <a:r>
              <a:rPr lang="pt-BR" altLang="en-US" sz="2400" dirty="0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 </a:t>
            </a:r>
            <a:endParaRPr lang="en-US" altLang="en-US" sz="2400" dirty="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sp>
        <p:nvSpPr>
          <p:cNvPr id="48" name="Freeform 16">
            <a:extLst>
              <a:ext uri="{FF2B5EF4-FFF2-40B4-BE49-F238E27FC236}">
                <a16:creationId xmlns:a16="http://schemas.microsoft.com/office/drawing/2014/main" id="{7BAF78B5-22C6-3C4F-8180-02541EF997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3557588"/>
            <a:ext cx="631825" cy="990600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43852" tIns="121926" rIns="243852" bIns="121926" anchor="ctr"/>
          <a:lstStyle/>
          <a:p>
            <a:endParaRPr lang="en-US"/>
          </a:p>
        </p:txBody>
      </p:sp>
      <p:sp>
        <p:nvSpPr>
          <p:cNvPr id="49" name="Title 20">
            <a:extLst>
              <a:ext uri="{FF2B5EF4-FFF2-40B4-BE49-F238E27FC236}">
                <a16:creationId xmlns:a16="http://schemas.microsoft.com/office/drawing/2014/main" id="{F2E5AFAD-0889-5D48-A570-5E55CA21DF9B}"/>
              </a:ext>
            </a:extLst>
          </p:cNvPr>
          <p:cNvSpPr txBox="1">
            <a:spLocks/>
          </p:cNvSpPr>
          <p:nvPr/>
        </p:nvSpPr>
        <p:spPr bwMode="auto">
          <a:xfrm>
            <a:off x="8448675" y="5145901"/>
            <a:ext cx="854868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0" rIns="243852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bg1"/>
                </a:solidFill>
                <a:latin typeface="Raleway Light" charset="0"/>
                <a:ea typeface="ＭＳ Ｐゴシック" panose="020B0600070205080204" pitchFamily="34" charset="-128"/>
              </a:rPr>
              <a:t>Crew effects</a:t>
            </a:r>
          </a:p>
        </p:txBody>
      </p:sp>
      <p:sp>
        <p:nvSpPr>
          <p:cNvPr id="52" name="Title 20">
            <a:extLst>
              <a:ext uri="{FF2B5EF4-FFF2-40B4-BE49-F238E27FC236}">
                <a16:creationId xmlns:a16="http://schemas.microsoft.com/office/drawing/2014/main" id="{A1953E9E-D9A7-BE4C-832B-B8B546D28F20}"/>
              </a:ext>
            </a:extLst>
          </p:cNvPr>
          <p:cNvSpPr txBox="1">
            <a:spLocks/>
          </p:cNvSpPr>
          <p:nvPr/>
        </p:nvSpPr>
        <p:spPr bwMode="auto">
          <a:xfrm>
            <a:off x="12792075" y="6570682"/>
            <a:ext cx="768032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43852" tIns="0" rIns="243852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solidFill>
                  <a:schemeClr val="bg1"/>
                </a:solidFill>
                <a:latin typeface="Raleway Light" charset="0"/>
                <a:ea typeface="ＭＳ Ｐゴシック" panose="020B0600070205080204" pitchFamily="34" charset="-128"/>
              </a:rPr>
              <a:t>Explore Streaming Services</a:t>
            </a:r>
          </a:p>
        </p:txBody>
      </p:sp>
      <p:sp>
        <p:nvSpPr>
          <p:cNvPr id="53" name="Title 20">
            <a:extLst>
              <a:ext uri="{FF2B5EF4-FFF2-40B4-BE49-F238E27FC236}">
                <a16:creationId xmlns:a16="http://schemas.microsoft.com/office/drawing/2014/main" id="{99D88CE0-D49F-6548-928B-1FE495A949FB}"/>
              </a:ext>
            </a:extLst>
          </p:cNvPr>
          <p:cNvSpPr txBox="1">
            <a:spLocks/>
          </p:cNvSpPr>
          <p:nvPr/>
        </p:nvSpPr>
        <p:spPr bwMode="auto">
          <a:xfrm>
            <a:off x="17146587" y="7670582"/>
            <a:ext cx="3594101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243852" tIns="0" rIns="243852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2800" b="1" dirty="0">
                <a:solidFill>
                  <a:schemeClr val="bg1"/>
                </a:solidFill>
                <a:latin typeface="Raleway Light" charset="0"/>
                <a:ea typeface="ＭＳ Ｐゴシック" panose="020B0600070205080204" pitchFamily="34" charset="-128"/>
              </a:rPr>
              <a:t>Explore the effects of ratings in more detail</a:t>
            </a:r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EEC91CA3-B392-2C4F-A1DC-77C775AC7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0162" y="4960938"/>
            <a:ext cx="631825" cy="990600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43852" tIns="121926" rIns="243852" bIns="121926" anchor="ctr"/>
          <a:lstStyle/>
          <a:p>
            <a:endParaRPr lang="en-US" dirty="0"/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A3A16429-E72C-214E-BD9A-01CA1E938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7674" y="6424612"/>
            <a:ext cx="631825" cy="990600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43852" tIns="121926" rIns="243852" bIns="121926" anchor="ctr"/>
          <a:lstStyle/>
          <a:p>
            <a:endParaRPr lang="en-US"/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CC84BDF3-859B-4A42-97D2-2C9EA5982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5538" y="7854950"/>
            <a:ext cx="631825" cy="990600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243852" tIns="121926" rIns="243852" bIns="121926" anchor="ctr"/>
          <a:lstStyle/>
          <a:p>
            <a:endParaRPr lang="en-US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  <p:bldP spid="47" grpId="0"/>
      <p:bldP spid="49" grpId="0"/>
      <p:bldP spid="52" grpId="0"/>
      <p:bldP spid="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7" name="Title 20">
            <a:extLst>
              <a:ext uri="{FF2B5EF4-FFF2-40B4-BE49-F238E27FC236}">
                <a16:creationId xmlns:a16="http://schemas.microsoft.com/office/drawing/2014/main" id="{CF22D82C-BE36-0341-8D38-B0A5FF164E3E}"/>
              </a:ext>
            </a:extLst>
          </p:cNvPr>
          <p:cNvSpPr txBox="1">
            <a:spLocks/>
          </p:cNvSpPr>
          <p:nvPr/>
        </p:nvSpPr>
        <p:spPr bwMode="auto">
          <a:xfrm>
            <a:off x="11826875" y="10369550"/>
            <a:ext cx="5135563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4000" b="1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You</a:t>
            </a:r>
          </a:p>
        </p:txBody>
      </p:sp>
      <p:sp>
        <p:nvSpPr>
          <p:cNvPr id="57355" name="Title 20">
            <a:extLst>
              <a:ext uri="{FF2B5EF4-FFF2-40B4-BE49-F238E27FC236}">
                <a16:creationId xmlns:a16="http://schemas.microsoft.com/office/drawing/2014/main" id="{0BED5B0C-AE0F-6D4C-8660-050032CFC669}"/>
              </a:ext>
            </a:extLst>
          </p:cNvPr>
          <p:cNvSpPr txBox="1">
            <a:spLocks/>
          </p:cNvSpPr>
          <p:nvPr/>
        </p:nvSpPr>
        <p:spPr bwMode="auto">
          <a:xfrm>
            <a:off x="6486525" y="10363200"/>
            <a:ext cx="513715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0" bIns="0" anchor="ctr">
            <a:spAutoFit/>
          </a:bodyPr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/>
            <a:r>
              <a:rPr lang="en-US" altLang="en-US" sz="4000" b="1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Thank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85987C1A-1492-AD41-BF93-AAC71DCFA3C6}"/>
              </a:ext>
            </a:extLst>
          </p:cNvPr>
          <p:cNvSpPr/>
          <p:nvPr/>
        </p:nvSpPr>
        <p:spPr>
          <a:xfrm>
            <a:off x="6315075" y="3048000"/>
            <a:ext cx="6884988" cy="6884988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CA3D61E-9D8B-C24E-8B2D-D5EAE321D53C}"/>
              </a:ext>
            </a:extLst>
          </p:cNvPr>
          <p:cNvSpPr/>
          <p:nvPr/>
        </p:nvSpPr>
        <p:spPr>
          <a:xfrm>
            <a:off x="11126788" y="3048000"/>
            <a:ext cx="6884987" cy="6884988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26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Freeform 326">
            <a:extLst>
              <a:ext uri="{FF2B5EF4-FFF2-40B4-BE49-F238E27FC236}">
                <a16:creationId xmlns:a16="http://schemas.microsoft.com/office/drawing/2014/main" id="{870372B6-17FA-2C4A-AC70-DEA17DAF92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6463" y="4968875"/>
            <a:ext cx="2549525" cy="3146425"/>
          </a:xfrm>
          <a:custGeom>
            <a:avLst/>
            <a:gdLst>
              <a:gd name="T0" fmla="*/ 2147483646 w 1076"/>
              <a:gd name="T1" fmla="*/ 2147483646 h 1327"/>
              <a:gd name="T2" fmla="*/ 2147483646 w 1076"/>
              <a:gd name="T3" fmla="*/ 2147483646 h 1327"/>
              <a:gd name="T4" fmla="*/ 2147483646 w 1076"/>
              <a:gd name="T5" fmla="*/ 2147483646 h 1327"/>
              <a:gd name="T6" fmla="*/ 2147483646 w 1076"/>
              <a:gd name="T7" fmla="*/ 2147483646 h 1327"/>
              <a:gd name="T8" fmla="*/ 2147483646 w 1076"/>
              <a:gd name="T9" fmla="*/ 2147483646 h 1327"/>
              <a:gd name="T10" fmla="*/ 2147483646 w 1076"/>
              <a:gd name="T11" fmla="*/ 0 h 1327"/>
              <a:gd name="T12" fmla="*/ 2147483646 w 1076"/>
              <a:gd name="T13" fmla="*/ 2147483646 h 1327"/>
              <a:gd name="T14" fmla="*/ 2147483646 w 1076"/>
              <a:gd name="T15" fmla="*/ 2147483646 h 1327"/>
              <a:gd name="T16" fmla="*/ 2147483646 w 1076"/>
              <a:gd name="T17" fmla="*/ 2147483646 h 1327"/>
              <a:gd name="T18" fmla="*/ 2147483646 w 1076"/>
              <a:gd name="T19" fmla="*/ 2147483646 h 1327"/>
              <a:gd name="T20" fmla="*/ 2147483646 w 1076"/>
              <a:gd name="T21" fmla="*/ 2147483646 h 1327"/>
              <a:gd name="T22" fmla="*/ 2147483646 w 1076"/>
              <a:gd name="T23" fmla="*/ 2147483646 h 1327"/>
              <a:gd name="T24" fmla="*/ 2147483646 w 1076"/>
              <a:gd name="T25" fmla="*/ 0 h 1327"/>
              <a:gd name="T26" fmla="*/ 2147483646 w 1076"/>
              <a:gd name="T27" fmla="*/ 2147483646 h 1327"/>
              <a:gd name="T28" fmla="*/ 2147483646 w 1076"/>
              <a:gd name="T29" fmla="*/ 2147483646 h 1327"/>
              <a:gd name="T30" fmla="*/ 2147483646 w 1076"/>
              <a:gd name="T31" fmla="*/ 2147483646 h 1327"/>
              <a:gd name="T32" fmla="*/ 2147483646 w 1076"/>
              <a:gd name="T33" fmla="*/ 2147483646 h 1327"/>
              <a:gd name="T34" fmla="*/ 2147483646 w 1076"/>
              <a:gd name="T35" fmla="*/ 2147483646 h 1327"/>
              <a:gd name="T36" fmla="*/ 0 w 1076"/>
              <a:gd name="T37" fmla="*/ 2147483646 h 1327"/>
              <a:gd name="T38" fmla="*/ 0 w 1076"/>
              <a:gd name="T39" fmla="*/ 2147483646 h 1327"/>
              <a:gd name="T40" fmla="*/ 2147483646 w 1076"/>
              <a:gd name="T41" fmla="*/ 2147483646 h 1327"/>
              <a:gd name="T42" fmla="*/ 2147483646 w 1076"/>
              <a:gd name="T43" fmla="*/ 2147483646 h 1327"/>
              <a:gd name="T44" fmla="*/ 2147483646 w 1076"/>
              <a:gd name="T45" fmla="*/ 2147483646 h 1327"/>
              <a:gd name="T46" fmla="*/ 2147483646 w 1076"/>
              <a:gd name="T47" fmla="*/ 2147483646 h 1327"/>
              <a:gd name="T48" fmla="*/ 2147483646 w 1076"/>
              <a:gd name="T49" fmla="*/ 2147483646 h 1327"/>
              <a:gd name="T50" fmla="*/ 2147483646 w 1076"/>
              <a:gd name="T51" fmla="*/ 2147483646 h 1327"/>
              <a:gd name="T52" fmla="*/ 2147483646 w 1076"/>
              <a:gd name="T53" fmla="*/ 2147483646 h 1327"/>
              <a:gd name="T54" fmla="*/ 2147483646 w 1076"/>
              <a:gd name="T55" fmla="*/ 2147483646 h 1327"/>
              <a:gd name="T56" fmla="*/ 2147483646 w 1076"/>
              <a:gd name="T57" fmla="*/ 2147483646 h 1327"/>
              <a:gd name="T58" fmla="*/ 2147483646 w 1076"/>
              <a:gd name="T59" fmla="*/ 2147483646 h 1327"/>
              <a:gd name="T60" fmla="*/ 2147483646 w 1076"/>
              <a:gd name="T61" fmla="*/ 2147483646 h 1327"/>
              <a:gd name="T62" fmla="*/ 2147483646 w 1076"/>
              <a:gd name="T63" fmla="*/ 2147483646 h 1327"/>
              <a:gd name="T64" fmla="*/ 2147483646 w 1076"/>
              <a:gd name="T65" fmla="*/ 2147483646 h 1327"/>
              <a:gd name="T66" fmla="*/ 2147483646 w 1076"/>
              <a:gd name="T67" fmla="*/ 2147483646 h 1327"/>
              <a:gd name="T68" fmla="*/ 2147483646 w 1076"/>
              <a:gd name="T69" fmla="*/ 2147483646 h 1327"/>
              <a:gd name="T70" fmla="*/ 2147483646 w 1076"/>
              <a:gd name="T71" fmla="*/ 2147483646 h 1327"/>
              <a:gd name="T72" fmla="*/ 2147483646 w 1076"/>
              <a:gd name="T73" fmla="*/ 2147483646 h 1327"/>
              <a:gd name="T74" fmla="*/ 2147483646 w 1076"/>
              <a:gd name="T75" fmla="*/ 2147483646 h 1327"/>
              <a:gd name="T76" fmla="*/ 2147483646 w 1076"/>
              <a:gd name="T77" fmla="*/ 2147483646 h 1327"/>
              <a:gd name="T78" fmla="*/ 2147483646 w 1076"/>
              <a:gd name="T79" fmla="*/ 2147483646 h 1327"/>
              <a:gd name="T80" fmla="*/ 2147483646 w 1076"/>
              <a:gd name="T81" fmla="*/ 2147483646 h 1327"/>
              <a:gd name="T82" fmla="*/ 2147483646 w 1076"/>
              <a:gd name="T83" fmla="*/ 2147483646 h 1327"/>
              <a:gd name="T84" fmla="*/ 2147483646 w 1076"/>
              <a:gd name="T85" fmla="*/ 2147483646 h 1327"/>
              <a:gd name="T86" fmla="*/ 2147483646 w 1076"/>
              <a:gd name="T87" fmla="*/ 2147483646 h 1327"/>
              <a:gd name="T88" fmla="*/ 2147483646 w 1076"/>
              <a:gd name="T89" fmla="*/ 2147483646 h 1327"/>
              <a:gd name="T90" fmla="*/ 2147483646 w 1076"/>
              <a:gd name="T91" fmla="*/ 2147483646 h 1327"/>
              <a:gd name="T92" fmla="*/ 2147483646 w 1076"/>
              <a:gd name="T93" fmla="*/ 2147483646 h 1327"/>
              <a:gd name="T94" fmla="*/ 2147483646 w 1076"/>
              <a:gd name="T95" fmla="*/ 2147483646 h 1327"/>
              <a:gd name="T96" fmla="*/ 2147483646 w 1076"/>
              <a:gd name="T97" fmla="*/ 2147483646 h 1327"/>
              <a:gd name="T98" fmla="*/ 2147483646 w 1076"/>
              <a:gd name="T99" fmla="*/ 2147483646 h 1327"/>
              <a:gd name="T100" fmla="*/ 2147483646 w 1076"/>
              <a:gd name="T101" fmla="*/ 2147483646 h 1327"/>
              <a:gd name="T102" fmla="*/ 2147483646 w 1076"/>
              <a:gd name="T103" fmla="*/ 2147483646 h 1327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1076" h="1327">
                <a:moveTo>
                  <a:pt x="1064" y="371"/>
                </a:moveTo>
                <a:cubicBezTo>
                  <a:pt x="1058" y="363"/>
                  <a:pt x="1051" y="356"/>
                  <a:pt x="1044" y="356"/>
                </a:cubicBezTo>
                <a:cubicBezTo>
                  <a:pt x="894" y="356"/>
                  <a:pt x="894" y="356"/>
                  <a:pt x="894" y="356"/>
                </a:cubicBezTo>
                <a:cubicBezTo>
                  <a:pt x="894" y="51"/>
                  <a:pt x="894" y="51"/>
                  <a:pt x="894" y="51"/>
                </a:cubicBezTo>
                <a:cubicBezTo>
                  <a:pt x="894" y="36"/>
                  <a:pt x="891" y="26"/>
                  <a:pt x="878" y="14"/>
                </a:cubicBezTo>
                <a:cubicBezTo>
                  <a:pt x="867" y="4"/>
                  <a:pt x="854" y="0"/>
                  <a:pt x="837" y="0"/>
                </a:cubicBezTo>
                <a:cubicBezTo>
                  <a:pt x="820" y="0"/>
                  <a:pt x="806" y="4"/>
                  <a:pt x="796" y="14"/>
                </a:cubicBezTo>
                <a:cubicBezTo>
                  <a:pt x="782" y="26"/>
                  <a:pt x="776" y="36"/>
                  <a:pt x="776" y="51"/>
                </a:cubicBezTo>
                <a:cubicBezTo>
                  <a:pt x="776" y="356"/>
                  <a:pt x="776" y="356"/>
                  <a:pt x="776" y="356"/>
                </a:cubicBezTo>
                <a:cubicBezTo>
                  <a:pt x="299" y="356"/>
                  <a:pt x="299" y="356"/>
                  <a:pt x="299" y="356"/>
                </a:cubicBezTo>
                <a:cubicBezTo>
                  <a:pt x="299" y="51"/>
                  <a:pt x="299" y="51"/>
                  <a:pt x="299" y="51"/>
                </a:cubicBezTo>
                <a:cubicBezTo>
                  <a:pt x="299" y="36"/>
                  <a:pt x="296" y="26"/>
                  <a:pt x="283" y="14"/>
                </a:cubicBezTo>
                <a:cubicBezTo>
                  <a:pt x="272" y="4"/>
                  <a:pt x="258" y="0"/>
                  <a:pt x="242" y="0"/>
                </a:cubicBezTo>
                <a:cubicBezTo>
                  <a:pt x="225" y="0"/>
                  <a:pt x="211" y="4"/>
                  <a:pt x="198" y="14"/>
                </a:cubicBezTo>
                <a:cubicBezTo>
                  <a:pt x="187" y="26"/>
                  <a:pt x="180" y="36"/>
                  <a:pt x="180" y="51"/>
                </a:cubicBezTo>
                <a:cubicBezTo>
                  <a:pt x="180" y="356"/>
                  <a:pt x="180" y="356"/>
                  <a:pt x="180" y="356"/>
                </a:cubicBezTo>
                <a:cubicBezTo>
                  <a:pt x="34" y="356"/>
                  <a:pt x="34" y="356"/>
                  <a:pt x="34" y="356"/>
                </a:cubicBezTo>
                <a:cubicBezTo>
                  <a:pt x="24" y="356"/>
                  <a:pt x="17" y="363"/>
                  <a:pt x="10" y="371"/>
                </a:cubicBezTo>
                <a:cubicBezTo>
                  <a:pt x="3" y="378"/>
                  <a:pt x="0" y="389"/>
                  <a:pt x="0" y="397"/>
                </a:cubicBezTo>
                <a:cubicBezTo>
                  <a:pt x="0" y="529"/>
                  <a:pt x="0" y="529"/>
                  <a:pt x="0" y="529"/>
                </a:cubicBezTo>
                <a:cubicBezTo>
                  <a:pt x="0" y="566"/>
                  <a:pt x="17" y="606"/>
                  <a:pt x="48" y="654"/>
                </a:cubicBezTo>
                <a:cubicBezTo>
                  <a:pt x="78" y="702"/>
                  <a:pt x="113" y="749"/>
                  <a:pt x="150" y="794"/>
                </a:cubicBezTo>
                <a:cubicBezTo>
                  <a:pt x="187" y="834"/>
                  <a:pt x="221" y="889"/>
                  <a:pt x="255" y="952"/>
                </a:cubicBezTo>
                <a:cubicBezTo>
                  <a:pt x="286" y="1014"/>
                  <a:pt x="299" y="1073"/>
                  <a:pt x="299" y="1132"/>
                </a:cubicBezTo>
                <a:cubicBezTo>
                  <a:pt x="299" y="1216"/>
                  <a:pt x="299" y="1216"/>
                  <a:pt x="299" y="1216"/>
                </a:cubicBezTo>
                <a:cubicBezTo>
                  <a:pt x="418" y="1216"/>
                  <a:pt x="418" y="1216"/>
                  <a:pt x="418" y="1216"/>
                </a:cubicBezTo>
                <a:cubicBezTo>
                  <a:pt x="418" y="1326"/>
                  <a:pt x="418" y="1326"/>
                  <a:pt x="418" y="1326"/>
                </a:cubicBezTo>
                <a:cubicBezTo>
                  <a:pt x="656" y="1326"/>
                  <a:pt x="656" y="1326"/>
                  <a:pt x="656" y="1326"/>
                </a:cubicBezTo>
                <a:cubicBezTo>
                  <a:pt x="656" y="1216"/>
                  <a:pt x="656" y="1216"/>
                  <a:pt x="656" y="1216"/>
                </a:cubicBezTo>
                <a:cubicBezTo>
                  <a:pt x="776" y="1216"/>
                  <a:pt x="776" y="1216"/>
                  <a:pt x="776" y="1216"/>
                </a:cubicBezTo>
                <a:cubicBezTo>
                  <a:pt x="776" y="1132"/>
                  <a:pt x="776" y="1132"/>
                  <a:pt x="776" y="1132"/>
                </a:cubicBezTo>
                <a:cubicBezTo>
                  <a:pt x="776" y="1073"/>
                  <a:pt x="793" y="1014"/>
                  <a:pt x="823" y="952"/>
                </a:cubicBezTo>
                <a:cubicBezTo>
                  <a:pt x="854" y="889"/>
                  <a:pt x="888" y="834"/>
                  <a:pt x="925" y="794"/>
                </a:cubicBezTo>
                <a:cubicBezTo>
                  <a:pt x="963" y="749"/>
                  <a:pt x="997" y="702"/>
                  <a:pt x="1027" y="654"/>
                </a:cubicBezTo>
                <a:cubicBezTo>
                  <a:pt x="1058" y="606"/>
                  <a:pt x="1075" y="566"/>
                  <a:pt x="1075" y="529"/>
                </a:cubicBezTo>
                <a:cubicBezTo>
                  <a:pt x="1075" y="397"/>
                  <a:pt x="1075" y="397"/>
                  <a:pt x="1075" y="397"/>
                </a:cubicBezTo>
                <a:cubicBezTo>
                  <a:pt x="1075" y="389"/>
                  <a:pt x="1072" y="378"/>
                  <a:pt x="1064" y="371"/>
                </a:cubicBezTo>
                <a:close/>
                <a:moveTo>
                  <a:pt x="701" y="727"/>
                </a:moveTo>
                <a:cubicBezTo>
                  <a:pt x="541" y="918"/>
                  <a:pt x="463" y="1014"/>
                  <a:pt x="456" y="1018"/>
                </a:cubicBezTo>
                <a:cubicBezTo>
                  <a:pt x="456" y="1021"/>
                  <a:pt x="453" y="1025"/>
                  <a:pt x="453" y="1021"/>
                </a:cubicBezTo>
                <a:cubicBezTo>
                  <a:pt x="453" y="1021"/>
                  <a:pt x="453" y="1018"/>
                  <a:pt x="453" y="1014"/>
                </a:cubicBezTo>
                <a:cubicBezTo>
                  <a:pt x="507" y="812"/>
                  <a:pt x="507" y="812"/>
                  <a:pt x="507" y="812"/>
                </a:cubicBezTo>
                <a:cubicBezTo>
                  <a:pt x="510" y="805"/>
                  <a:pt x="507" y="801"/>
                  <a:pt x="497" y="801"/>
                </a:cubicBezTo>
                <a:cubicBezTo>
                  <a:pt x="381" y="801"/>
                  <a:pt x="381" y="801"/>
                  <a:pt x="381" y="801"/>
                </a:cubicBezTo>
                <a:cubicBezTo>
                  <a:pt x="374" y="801"/>
                  <a:pt x="371" y="797"/>
                  <a:pt x="374" y="794"/>
                </a:cubicBezTo>
                <a:cubicBezTo>
                  <a:pt x="534" y="606"/>
                  <a:pt x="616" y="511"/>
                  <a:pt x="619" y="507"/>
                </a:cubicBezTo>
                <a:cubicBezTo>
                  <a:pt x="623" y="503"/>
                  <a:pt x="623" y="503"/>
                  <a:pt x="626" y="503"/>
                </a:cubicBezTo>
                <a:lnTo>
                  <a:pt x="626" y="507"/>
                </a:lnTo>
                <a:cubicBezTo>
                  <a:pt x="575" y="709"/>
                  <a:pt x="575" y="709"/>
                  <a:pt x="575" y="709"/>
                </a:cubicBezTo>
                <a:cubicBezTo>
                  <a:pt x="568" y="712"/>
                  <a:pt x="571" y="717"/>
                  <a:pt x="579" y="717"/>
                </a:cubicBezTo>
                <a:cubicBezTo>
                  <a:pt x="694" y="717"/>
                  <a:pt x="694" y="717"/>
                  <a:pt x="694" y="717"/>
                </a:cubicBezTo>
                <a:cubicBezTo>
                  <a:pt x="704" y="717"/>
                  <a:pt x="708" y="720"/>
                  <a:pt x="701" y="7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Freeform 16">
            <a:extLst>
              <a:ext uri="{FF2B5EF4-FFF2-40B4-BE49-F238E27FC236}">
                <a16:creationId xmlns:a16="http://schemas.microsoft.com/office/drawing/2014/main" id="{71E62BA5-8CEB-F54B-B1C0-5493DAA37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8813" y="4713288"/>
            <a:ext cx="2436812" cy="3825875"/>
          </a:xfrm>
          <a:custGeom>
            <a:avLst/>
            <a:gdLst>
              <a:gd name="T0" fmla="*/ 2147483646 w 657"/>
              <a:gd name="T1" fmla="*/ 2147483646 h 1032"/>
              <a:gd name="T2" fmla="*/ 2147483646 w 657"/>
              <a:gd name="T3" fmla="*/ 2147483646 h 1032"/>
              <a:gd name="T4" fmla="*/ 2147483646 w 657"/>
              <a:gd name="T5" fmla="*/ 2147483646 h 1032"/>
              <a:gd name="T6" fmla="*/ 2147483646 w 657"/>
              <a:gd name="T7" fmla="*/ 2147483646 h 1032"/>
              <a:gd name="T8" fmla="*/ 2147483646 w 657"/>
              <a:gd name="T9" fmla="*/ 2147483646 h 1032"/>
              <a:gd name="T10" fmla="*/ 2147483646 w 657"/>
              <a:gd name="T11" fmla="*/ 2147483646 h 1032"/>
              <a:gd name="T12" fmla="*/ 2147483646 w 657"/>
              <a:gd name="T13" fmla="*/ 2147483646 h 1032"/>
              <a:gd name="T14" fmla="*/ 2147483646 w 657"/>
              <a:gd name="T15" fmla="*/ 2147483646 h 1032"/>
              <a:gd name="T16" fmla="*/ 2147483646 w 657"/>
              <a:gd name="T17" fmla="*/ 2147483646 h 1032"/>
              <a:gd name="T18" fmla="*/ 2147483646 w 657"/>
              <a:gd name="T19" fmla="*/ 2147483646 h 1032"/>
              <a:gd name="T20" fmla="*/ 2147483646 w 657"/>
              <a:gd name="T21" fmla="*/ 2147483646 h 1032"/>
              <a:gd name="T22" fmla="*/ 2147483646 w 657"/>
              <a:gd name="T23" fmla="*/ 2147483646 h 1032"/>
              <a:gd name="T24" fmla="*/ 2147483646 w 657"/>
              <a:gd name="T25" fmla="*/ 2147483646 h 1032"/>
              <a:gd name="T26" fmla="*/ 2147483646 w 657"/>
              <a:gd name="T27" fmla="*/ 2147483646 h 1032"/>
              <a:gd name="T28" fmla="*/ 0 w 657"/>
              <a:gd name="T29" fmla="*/ 2147483646 h 1032"/>
              <a:gd name="T30" fmla="*/ 2147483646 w 657"/>
              <a:gd name="T31" fmla="*/ 0 h 1032"/>
              <a:gd name="T32" fmla="*/ 2147483646 w 657"/>
              <a:gd name="T33" fmla="*/ 2147483646 h 1032"/>
              <a:gd name="T34" fmla="*/ 2147483646 w 657"/>
              <a:gd name="T35" fmla="*/ 2147483646 h 1032"/>
              <a:gd name="T36" fmla="*/ 2147483646 w 657"/>
              <a:gd name="T37" fmla="*/ 2147483646 h 1032"/>
              <a:gd name="T38" fmla="*/ 2147483646 w 657"/>
              <a:gd name="T39" fmla="*/ 2147483646 h 1032"/>
              <a:gd name="T40" fmla="*/ 2147483646 w 657"/>
              <a:gd name="T41" fmla="*/ 2147483646 h 1032"/>
              <a:gd name="T42" fmla="*/ 2147483646 w 657"/>
              <a:gd name="T43" fmla="*/ 2147483646 h 1032"/>
              <a:gd name="T44" fmla="*/ 2147483646 w 657"/>
              <a:gd name="T45" fmla="*/ 2147483646 h 1032"/>
              <a:gd name="T46" fmla="*/ 2147483646 w 657"/>
              <a:gd name="T47" fmla="*/ 2147483646 h 1032"/>
              <a:gd name="T48" fmla="*/ 2147483646 w 657"/>
              <a:gd name="T49" fmla="*/ 2147483646 h 1032"/>
              <a:gd name="T50" fmla="*/ 2147483646 w 657"/>
              <a:gd name="T51" fmla="*/ 2147483646 h 1032"/>
              <a:gd name="T52" fmla="*/ 2147483646 w 657"/>
              <a:gd name="T53" fmla="*/ 2147483646 h 1032"/>
              <a:gd name="T54" fmla="*/ 2147483646 w 657"/>
              <a:gd name="T55" fmla="*/ 2147483646 h 1032"/>
              <a:gd name="T56" fmla="*/ 2147483646 w 657"/>
              <a:gd name="T57" fmla="*/ 2147483646 h 1032"/>
              <a:gd name="T58" fmla="*/ 2147483646 w 657"/>
              <a:gd name="T59" fmla="*/ 2147483646 h 1032"/>
              <a:gd name="T60" fmla="*/ 2147483646 w 657"/>
              <a:gd name="T61" fmla="*/ 2147483646 h 1032"/>
              <a:gd name="T62" fmla="*/ 2147483646 w 657"/>
              <a:gd name="T63" fmla="*/ 2147483646 h 1032"/>
              <a:gd name="T64" fmla="*/ 2147483646 w 657"/>
              <a:gd name="T65" fmla="*/ 2147483646 h 1032"/>
              <a:gd name="T66" fmla="*/ 2147483646 w 657"/>
              <a:gd name="T67" fmla="*/ 2147483646 h 1032"/>
              <a:gd name="T68" fmla="*/ 2147483646 w 657"/>
              <a:gd name="T69" fmla="*/ 2147483646 h 103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7" name="Slide Number Placeholder 7">
            <a:extLst>
              <a:ext uri="{FF2B5EF4-FFF2-40B4-BE49-F238E27FC236}">
                <a16:creationId xmlns:a16="http://schemas.microsoft.com/office/drawing/2014/main" id="{0391BBF0-1E3C-A341-ABAB-10C356DA988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A5E01F3-38D3-4542-8081-1F42FB88B54F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7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7" grpId="0"/>
      <p:bldP spid="57355" grpId="0"/>
      <p:bldP spid="82" grpId="0" animBg="1"/>
      <p:bldP spid="8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DE0123DA-F0A5-B54F-B073-F6D9C27807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DEEDB11-F08E-2C4E-89FE-20660FA9F836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C551B3A-34DD-714E-B107-7261B1A5B35C}"/>
              </a:ext>
            </a:extLst>
          </p:cNvPr>
          <p:cNvGrpSpPr>
            <a:grpSpLocks/>
          </p:cNvGrpSpPr>
          <p:nvPr/>
        </p:nvGrpSpPr>
        <p:grpSpPr bwMode="auto">
          <a:xfrm>
            <a:off x="3530600" y="4891088"/>
            <a:ext cx="4302125" cy="2082800"/>
            <a:chOff x="838200" y="3042850"/>
            <a:chExt cx="1613431" cy="781398"/>
          </a:xfrm>
        </p:grpSpPr>
        <p:sp>
          <p:nvSpPr>
            <p:cNvPr id="19488" name="TextBox 8">
              <a:extLst>
                <a:ext uri="{FF2B5EF4-FFF2-40B4-BE49-F238E27FC236}">
                  <a16:creationId xmlns:a16="http://schemas.microsoft.com/office/drawing/2014/main" id="{70DDABE6-07F5-C24B-9E93-F8ADA6F14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1</a:t>
              </a:r>
            </a:p>
          </p:txBody>
        </p:sp>
        <p:sp>
          <p:nvSpPr>
            <p:cNvPr id="19489" name="TextBox 9">
              <a:extLst>
                <a:ext uri="{FF2B5EF4-FFF2-40B4-BE49-F238E27FC236}">
                  <a16:creationId xmlns:a16="http://schemas.microsoft.com/office/drawing/2014/main" id="{D277DE13-90F5-D74F-9598-0C55D7FD34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1431" y="3305455"/>
              <a:ext cx="1600200" cy="518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400" dirty="0">
                  <a:solidFill>
                    <a:schemeClr val="accent1"/>
                  </a:solidFill>
                  <a:latin typeface="Raleway Light" charset="0"/>
                  <a:ea typeface="ＭＳ Ｐゴシック" panose="020B0600070205080204" pitchFamily="34" charset="-128"/>
                </a:rPr>
                <a:t>Is there a Correlation between Budget and Revenue?</a:t>
              </a:r>
              <a:endParaRPr lang="en-US" altLang="en-US" sz="2400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A51B7C-E38C-EE47-9A19-4395CE8C6A90}"/>
              </a:ext>
            </a:extLst>
          </p:cNvPr>
          <p:cNvGrpSpPr>
            <a:grpSpLocks/>
          </p:cNvGrpSpPr>
          <p:nvPr/>
        </p:nvGrpSpPr>
        <p:grpSpPr bwMode="auto">
          <a:xfrm>
            <a:off x="10033000" y="4862515"/>
            <a:ext cx="4267200" cy="2139948"/>
            <a:chOff x="838200" y="3042850"/>
            <a:chExt cx="1600200" cy="802653"/>
          </a:xfrm>
        </p:grpSpPr>
        <p:sp>
          <p:nvSpPr>
            <p:cNvPr id="19486" name="TextBox 14">
              <a:extLst>
                <a:ext uri="{FF2B5EF4-FFF2-40B4-BE49-F238E27FC236}">
                  <a16:creationId xmlns:a16="http://schemas.microsoft.com/office/drawing/2014/main" id="{5C8C9323-661F-5342-82BB-29411DD07C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2</a:t>
              </a:r>
            </a:p>
          </p:txBody>
        </p:sp>
        <p:sp>
          <p:nvSpPr>
            <p:cNvPr id="19487" name="TextBox 15">
              <a:extLst>
                <a:ext uri="{FF2B5EF4-FFF2-40B4-BE49-F238E27FC236}">
                  <a16:creationId xmlns:a16="http://schemas.microsoft.com/office/drawing/2014/main" id="{D72CCEA1-D91A-4A40-A6D2-288AD2E62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6127"/>
              <a:ext cx="1600200" cy="529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400" dirty="0">
                  <a:solidFill>
                    <a:schemeClr val="accent1"/>
                  </a:solidFill>
                  <a:latin typeface="Raleway ExtraBold" charset="0"/>
                </a:rPr>
                <a:t>Does Return on Investment vary by budget? </a:t>
              </a:r>
            </a:p>
            <a:p>
              <a:pPr algn="ctr" eaLnBrk="1" hangingPunct="1">
                <a:lnSpc>
                  <a:spcPct val="120000"/>
                </a:lnSpc>
              </a:pPr>
              <a:endParaRPr lang="en-US" altLang="en-US" sz="2100" dirty="0">
                <a:solidFill>
                  <a:schemeClr val="tx2"/>
                </a:solidFill>
                <a:latin typeface="Raleway Bold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190066-6AFE-E041-9BF8-297946D0E838}"/>
              </a:ext>
            </a:extLst>
          </p:cNvPr>
          <p:cNvGrpSpPr>
            <a:grpSpLocks/>
          </p:cNvGrpSpPr>
          <p:nvPr/>
        </p:nvGrpSpPr>
        <p:grpSpPr bwMode="auto">
          <a:xfrm>
            <a:off x="16536988" y="4894263"/>
            <a:ext cx="4267200" cy="2108200"/>
            <a:chOff x="838200" y="3042850"/>
            <a:chExt cx="1600200" cy="790576"/>
          </a:xfrm>
        </p:grpSpPr>
        <p:sp>
          <p:nvSpPr>
            <p:cNvPr id="19484" name="TextBox 20">
              <a:extLst>
                <a:ext uri="{FF2B5EF4-FFF2-40B4-BE49-F238E27FC236}">
                  <a16:creationId xmlns:a16="http://schemas.microsoft.com/office/drawing/2014/main" id="{8E673119-621B-E04A-A42B-90C92911FF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 dirty="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3</a:t>
              </a:r>
            </a:p>
          </p:txBody>
        </p:sp>
        <p:sp>
          <p:nvSpPr>
            <p:cNvPr id="19485" name="TextBox 21">
              <a:extLst>
                <a:ext uri="{FF2B5EF4-FFF2-40B4-BE49-F238E27FC236}">
                  <a16:creationId xmlns:a16="http://schemas.microsoft.com/office/drawing/2014/main" id="{0874F7EC-A0AE-2149-90CA-4BF5A3BFFA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6128"/>
              <a:ext cx="1600200" cy="517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400" dirty="0">
                  <a:solidFill>
                    <a:schemeClr val="accent1"/>
                  </a:solidFill>
                  <a:latin typeface="Raleway ExtraBold" charset="0"/>
                </a:rPr>
                <a:t>Is the performance of a film affected by the Month in which it is released?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E6CDBA-0043-9241-A189-AABA061EF5D4}"/>
              </a:ext>
            </a:extLst>
          </p:cNvPr>
          <p:cNvGrpSpPr>
            <a:grpSpLocks/>
          </p:cNvGrpSpPr>
          <p:nvPr/>
        </p:nvGrpSpPr>
        <p:grpSpPr bwMode="auto">
          <a:xfrm>
            <a:off x="17756188" y="2900363"/>
            <a:ext cx="1663700" cy="1663700"/>
            <a:chOff x="17467456" y="2979347"/>
            <a:chExt cx="2286298" cy="2286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2D4783A-C031-2348-8E0A-A6A610CA03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467456" y="2979347"/>
              <a:ext cx="2286298" cy="2286000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96CA33D-4EE5-3C4B-8290-9D95A3DEA4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0494" y="3489771"/>
              <a:ext cx="1140967" cy="1138637"/>
            </a:xfrm>
            <a:custGeom>
              <a:avLst/>
              <a:gdLst>
                <a:gd name="T0" fmla="*/ 839 w 852"/>
                <a:gd name="T1" fmla="*/ 4 h 850"/>
                <a:gd name="T2" fmla="*/ 824 w 852"/>
                <a:gd name="T3" fmla="*/ 0 h 850"/>
                <a:gd name="T4" fmla="*/ 810 w 852"/>
                <a:gd name="T5" fmla="*/ 5 h 850"/>
                <a:gd name="T6" fmla="*/ 13 w 852"/>
                <a:gd name="T7" fmla="*/ 536 h 850"/>
                <a:gd name="T8" fmla="*/ 1 w 852"/>
                <a:gd name="T9" fmla="*/ 561 h 850"/>
                <a:gd name="T10" fmla="*/ 18 w 852"/>
                <a:gd name="T11" fmla="*/ 583 h 850"/>
                <a:gd name="T12" fmla="*/ 225 w 852"/>
                <a:gd name="T13" fmla="*/ 666 h 850"/>
                <a:gd name="T14" fmla="*/ 323 w 852"/>
                <a:gd name="T15" fmla="*/ 837 h 850"/>
                <a:gd name="T16" fmla="*/ 346 w 852"/>
                <a:gd name="T17" fmla="*/ 850 h 850"/>
                <a:gd name="T18" fmla="*/ 346 w 852"/>
                <a:gd name="T19" fmla="*/ 850 h 850"/>
                <a:gd name="T20" fmla="*/ 369 w 852"/>
                <a:gd name="T21" fmla="*/ 837 h 850"/>
                <a:gd name="T22" fmla="*/ 424 w 852"/>
                <a:gd name="T23" fmla="*/ 745 h 850"/>
                <a:gd name="T24" fmla="*/ 682 w 852"/>
                <a:gd name="T25" fmla="*/ 848 h 850"/>
                <a:gd name="T26" fmla="*/ 691 w 852"/>
                <a:gd name="T27" fmla="*/ 850 h 850"/>
                <a:gd name="T28" fmla="*/ 705 w 852"/>
                <a:gd name="T29" fmla="*/ 847 h 850"/>
                <a:gd name="T30" fmla="*/ 718 w 852"/>
                <a:gd name="T31" fmla="*/ 828 h 850"/>
                <a:gd name="T32" fmla="*/ 850 w 852"/>
                <a:gd name="T33" fmla="*/ 31 h 850"/>
                <a:gd name="T34" fmla="*/ 839 w 852"/>
                <a:gd name="T35" fmla="*/ 4 h 850"/>
                <a:gd name="T36" fmla="*/ 84 w 852"/>
                <a:gd name="T37" fmla="*/ 552 h 850"/>
                <a:gd name="T38" fmla="*/ 700 w 852"/>
                <a:gd name="T39" fmla="*/ 142 h 850"/>
                <a:gd name="T40" fmla="*/ 252 w 852"/>
                <a:gd name="T41" fmla="*/ 621 h 850"/>
                <a:gd name="T42" fmla="*/ 245 w 852"/>
                <a:gd name="T43" fmla="*/ 616 h 850"/>
                <a:gd name="T44" fmla="*/ 84 w 852"/>
                <a:gd name="T45" fmla="*/ 552 h 850"/>
                <a:gd name="T46" fmla="*/ 272 w 852"/>
                <a:gd name="T47" fmla="*/ 639 h 850"/>
                <a:gd name="T48" fmla="*/ 271 w 852"/>
                <a:gd name="T49" fmla="*/ 639 h 850"/>
                <a:gd name="T50" fmla="*/ 774 w 852"/>
                <a:gd name="T51" fmla="*/ 101 h 850"/>
                <a:gd name="T52" fmla="*/ 346 w 852"/>
                <a:gd name="T53" fmla="*/ 769 h 850"/>
                <a:gd name="T54" fmla="*/ 272 w 852"/>
                <a:gd name="T55" fmla="*/ 639 h 850"/>
                <a:gd name="T56" fmla="*/ 671 w 852"/>
                <a:gd name="T57" fmla="*/ 787 h 850"/>
                <a:gd name="T58" fmla="*/ 444 w 852"/>
                <a:gd name="T59" fmla="*/ 696 h 850"/>
                <a:gd name="T60" fmla="*/ 427 w 852"/>
                <a:gd name="T61" fmla="*/ 693 h 850"/>
                <a:gd name="T62" fmla="*/ 777 w 852"/>
                <a:gd name="T63" fmla="*/ 151 h 850"/>
                <a:gd name="T64" fmla="*/ 671 w 852"/>
                <a:gd name="T65" fmla="*/ 787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52" h="850">
                  <a:moveTo>
                    <a:pt x="839" y="4"/>
                  </a:moveTo>
                  <a:cubicBezTo>
                    <a:pt x="834" y="2"/>
                    <a:pt x="829" y="0"/>
                    <a:pt x="824" y="0"/>
                  </a:cubicBezTo>
                  <a:cubicBezTo>
                    <a:pt x="819" y="0"/>
                    <a:pt x="814" y="2"/>
                    <a:pt x="810" y="5"/>
                  </a:cubicBezTo>
                  <a:cubicBezTo>
                    <a:pt x="13" y="536"/>
                    <a:pt x="13" y="536"/>
                    <a:pt x="13" y="536"/>
                  </a:cubicBezTo>
                  <a:cubicBezTo>
                    <a:pt x="5" y="541"/>
                    <a:pt x="0" y="551"/>
                    <a:pt x="1" y="561"/>
                  </a:cubicBezTo>
                  <a:cubicBezTo>
                    <a:pt x="2" y="570"/>
                    <a:pt x="9" y="579"/>
                    <a:pt x="18" y="583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323" y="837"/>
                    <a:pt x="323" y="837"/>
                    <a:pt x="323" y="837"/>
                  </a:cubicBezTo>
                  <a:cubicBezTo>
                    <a:pt x="328" y="845"/>
                    <a:pt x="337" y="850"/>
                    <a:pt x="346" y="850"/>
                  </a:cubicBezTo>
                  <a:cubicBezTo>
                    <a:pt x="346" y="850"/>
                    <a:pt x="346" y="850"/>
                    <a:pt x="346" y="850"/>
                  </a:cubicBezTo>
                  <a:cubicBezTo>
                    <a:pt x="356" y="850"/>
                    <a:pt x="364" y="845"/>
                    <a:pt x="369" y="837"/>
                  </a:cubicBezTo>
                  <a:cubicBezTo>
                    <a:pt x="424" y="745"/>
                    <a:pt x="424" y="745"/>
                    <a:pt x="424" y="745"/>
                  </a:cubicBezTo>
                  <a:cubicBezTo>
                    <a:pt x="682" y="848"/>
                    <a:pt x="682" y="848"/>
                    <a:pt x="682" y="848"/>
                  </a:cubicBezTo>
                  <a:cubicBezTo>
                    <a:pt x="685" y="849"/>
                    <a:pt x="688" y="850"/>
                    <a:pt x="691" y="850"/>
                  </a:cubicBezTo>
                  <a:cubicBezTo>
                    <a:pt x="696" y="850"/>
                    <a:pt x="700" y="849"/>
                    <a:pt x="705" y="847"/>
                  </a:cubicBezTo>
                  <a:cubicBezTo>
                    <a:pt x="712" y="843"/>
                    <a:pt x="716" y="836"/>
                    <a:pt x="718" y="828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2" y="21"/>
                    <a:pt x="848" y="10"/>
                    <a:pt x="839" y="4"/>
                  </a:cubicBezTo>
                  <a:close/>
                  <a:moveTo>
                    <a:pt x="84" y="552"/>
                  </a:moveTo>
                  <a:cubicBezTo>
                    <a:pt x="700" y="142"/>
                    <a:pt x="700" y="142"/>
                    <a:pt x="700" y="142"/>
                  </a:cubicBezTo>
                  <a:cubicBezTo>
                    <a:pt x="252" y="621"/>
                    <a:pt x="252" y="621"/>
                    <a:pt x="252" y="621"/>
                  </a:cubicBezTo>
                  <a:cubicBezTo>
                    <a:pt x="250" y="619"/>
                    <a:pt x="248" y="617"/>
                    <a:pt x="245" y="616"/>
                  </a:cubicBezTo>
                  <a:lnTo>
                    <a:pt x="84" y="552"/>
                  </a:lnTo>
                  <a:close/>
                  <a:moveTo>
                    <a:pt x="272" y="639"/>
                  </a:moveTo>
                  <a:cubicBezTo>
                    <a:pt x="272" y="639"/>
                    <a:pt x="271" y="639"/>
                    <a:pt x="271" y="639"/>
                  </a:cubicBezTo>
                  <a:cubicBezTo>
                    <a:pt x="774" y="101"/>
                    <a:pt x="774" y="101"/>
                    <a:pt x="774" y="101"/>
                  </a:cubicBezTo>
                  <a:cubicBezTo>
                    <a:pt x="346" y="769"/>
                    <a:pt x="346" y="769"/>
                    <a:pt x="346" y="769"/>
                  </a:cubicBezTo>
                  <a:lnTo>
                    <a:pt x="272" y="639"/>
                  </a:lnTo>
                  <a:close/>
                  <a:moveTo>
                    <a:pt x="671" y="787"/>
                  </a:moveTo>
                  <a:cubicBezTo>
                    <a:pt x="444" y="696"/>
                    <a:pt x="444" y="696"/>
                    <a:pt x="444" y="696"/>
                  </a:cubicBezTo>
                  <a:cubicBezTo>
                    <a:pt x="438" y="694"/>
                    <a:pt x="433" y="693"/>
                    <a:pt x="427" y="693"/>
                  </a:cubicBezTo>
                  <a:cubicBezTo>
                    <a:pt x="777" y="151"/>
                    <a:pt x="777" y="151"/>
                    <a:pt x="777" y="151"/>
                  </a:cubicBezTo>
                  <a:lnTo>
                    <a:pt x="671" y="787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pPr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dirty="0">
                <a:latin typeface="+mn-lt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1C06A85-18C5-054D-B6A9-A3237E839C71}"/>
              </a:ext>
            </a:extLst>
          </p:cNvPr>
          <p:cNvGrpSpPr>
            <a:grpSpLocks/>
          </p:cNvGrpSpPr>
          <p:nvPr/>
        </p:nvGrpSpPr>
        <p:grpSpPr bwMode="auto">
          <a:xfrm>
            <a:off x="11349038" y="2895600"/>
            <a:ext cx="1665287" cy="1663700"/>
            <a:chOff x="11055873" y="2971800"/>
            <a:chExt cx="2286298" cy="2286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BDEA3D-6C2A-B648-B6FC-318174964D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055873" y="2971800"/>
              <a:ext cx="2286298" cy="2286000"/>
            </a:xfrm>
            <a:prstGeom prst="ellipse">
              <a:avLst/>
            </a:prstGeom>
            <a:noFill/>
            <a:ln w="5715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A1996CF-1703-8448-8618-38FD3B2CDC7B}"/>
                </a:ext>
              </a:extLst>
            </p:cNvPr>
            <p:cNvGrpSpPr/>
            <p:nvPr/>
          </p:nvGrpSpPr>
          <p:grpSpPr>
            <a:xfrm>
              <a:off x="11601834" y="3516431"/>
              <a:ext cx="1246216" cy="1052832"/>
              <a:chOff x="13828713" y="2805113"/>
              <a:chExt cx="1381125" cy="1166812"/>
            </a:xfrm>
            <a:solidFill>
              <a:schemeClr val="accent3"/>
            </a:solidFill>
          </p:grpSpPr>
          <p:sp>
            <p:nvSpPr>
              <p:cNvPr id="25" name="Freeform 10">
                <a:extLst>
                  <a:ext uri="{FF2B5EF4-FFF2-40B4-BE49-F238E27FC236}">
                    <a16:creationId xmlns:a16="http://schemas.microsoft.com/office/drawing/2014/main" id="{45FC9F01-7781-644E-B185-60524B12B3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73200" y="3109913"/>
                <a:ext cx="690563" cy="690562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144 w 184"/>
                  <a:gd name="T11" fmla="*/ 137 h 184"/>
                  <a:gd name="T12" fmla="*/ 47 w 184"/>
                  <a:gd name="T13" fmla="*/ 144 h 184"/>
                  <a:gd name="T14" fmla="*/ 39 w 184"/>
                  <a:gd name="T15" fmla="*/ 47 h 184"/>
                  <a:gd name="T16" fmla="*/ 137 w 184"/>
                  <a:gd name="T17" fmla="*/ 39 h 184"/>
                  <a:gd name="T18" fmla="*/ 144 w 184"/>
                  <a:gd name="T19" fmla="*/ 137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41"/>
                      <a:pt x="143" y="0"/>
                      <a:pt x="92" y="0"/>
                    </a:cubicBezTo>
                    <a:close/>
                    <a:moveTo>
                      <a:pt x="144" y="137"/>
                    </a:moveTo>
                    <a:cubicBezTo>
                      <a:pt x="119" y="166"/>
                      <a:pt x="76" y="169"/>
                      <a:pt x="47" y="144"/>
                    </a:cubicBezTo>
                    <a:cubicBezTo>
                      <a:pt x="18" y="120"/>
                      <a:pt x="15" y="76"/>
                      <a:pt x="39" y="47"/>
                    </a:cubicBezTo>
                    <a:cubicBezTo>
                      <a:pt x="64" y="18"/>
                      <a:pt x="108" y="15"/>
                      <a:pt x="137" y="39"/>
                    </a:cubicBezTo>
                    <a:cubicBezTo>
                      <a:pt x="166" y="64"/>
                      <a:pt x="169" y="108"/>
                      <a:pt x="144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26" name="Freeform 11">
                <a:extLst>
                  <a:ext uri="{FF2B5EF4-FFF2-40B4-BE49-F238E27FC236}">
                    <a16:creationId xmlns:a16="http://schemas.microsoft.com/office/drawing/2014/main" id="{3223D01F-84BA-CB42-B802-BE80DC88D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346238" y="3281363"/>
                <a:ext cx="195263" cy="195262"/>
              </a:xfrm>
              <a:custGeom>
                <a:avLst/>
                <a:gdLst>
                  <a:gd name="T0" fmla="*/ 46 w 52"/>
                  <a:gd name="T1" fmla="*/ 0 h 52"/>
                  <a:gd name="T2" fmla="*/ 0 w 52"/>
                  <a:gd name="T3" fmla="*/ 46 h 52"/>
                  <a:gd name="T4" fmla="*/ 0 w 52"/>
                  <a:gd name="T5" fmla="*/ 46 h 52"/>
                  <a:gd name="T6" fmla="*/ 6 w 52"/>
                  <a:gd name="T7" fmla="*/ 52 h 52"/>
                  <a:gd name="T8" fmla="*/ 11 w 52"/>
                  <a:gd name="T9" fmla="*/ 46 h 52"/>
                  <a:gd name="T10" fmla="*/ 11 w 52"/>
                  <a:gd name="T11" fmla="*/ 46 h 52"/>
                  <a:gd name="T12" fmla="*/ 46 w 52"/>
                  <a:gd name="T13" fmla="*/ 11 h 52"/>
                  <a:gd name="T14" fmla="*/ 52 w 52"/>
                  <a:gd name="T15" fmla="*/ 6 h 52"/>
                  <a:gd name="T16" fmla="*/ 46 w 52"/>
                  <a:gd name="T17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52">
                    <a:moveTo>
                      <a:pt x="46" y="0"/>
                    </a:moveTo>
                    <a:cubicBezTo>
                      <a:pt x="20" y="0"/>
                      <a:pt x="0" y="20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9"/>
                      <a:pt x="2" y="52"/>
                      <a:pt x="6" y="52"/>
                    </a:cubicBezTo>
                    <a:cubicBezTo>
                      <a:pt x="9" y="52"/>
                      <a:pt x="11" y="49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27"/>
                      <a:pt x="27" y="11"/>
                      <a:pt x="46" y="11"/>
                    </a:cubicBezTo>
                    <a:cubicBezTo>
                      <a:pt x="49" y="11"/>
                      <a:pt x="52" y="9"/>
                      <a:pt x="52" y="6"/>
                    </a:cubicBezTo>
                    <a:cubicBezTo>
                      <a:pt x="52" y="2"/>
                      <a:pt x="49" y="0"/>
                      <a:pt x="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C1566D2A-DE22-E949-8B46-67E0D7EAB10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828713" y="2805113"/>
                <a:ext cx="1381125" cy="1166812"/>
              </a:xfrm>
              <a:custGeom>
                <a:avLst/>
                <a:gdLst>
                  <a:gd name="T0" fmla="*/ 339 w 368"/>
                  <a:gd name="T1" fmla="*/ 70 h 311"/>
                  <a:gd name="T2" fmla="*/ 289 w 368"/>
                  <a:gd name="T3" fmla="*/ 61 h 311"/>
                  <a:gd name="T4" fmla="*/ 273 w 368"/>
                  <a:gd name="T5" fmla="*/ 22 h 311"/>
                  <a:gd name="T6" fmla="*/ 241 w 368"/>
                  <a:gd name="T7" fmla="*/ 0 h 311"/>
                  <a:gd name="T8" fmla="*/ 126 w 368"/>
                  <a:gd name="T9" fmla="*/ 0 h 311"/>
                  <a:gd name="T10" fmla="*/ 94 w 368"/>
                  <a:gd name="T11" fmla="*/ 22 h 311"/>
                  <a:gd name="T12" fmla="*/ 78 w 368"/>
                  <a:gd name="T13" fmla="*/ 61 h 311"/>
                  <a:gd name="T14" fmla="*/ 29 w 368"/>
                  <a:gd name="T15" fmla="*/ 70 h 311"/>
                  <a:gd name="T16" fmla="*/ 0 w 368"/>
                  <a:gd name="T17" fmla="*/ 104 h 311"/>
                  <a:gd name="T18" fmla="*/ 0 w 368"/>
                  <a:gd name="T19" fmla="*/ 277 h 311"/>
                  <a:gd name="T20" fmla="*/ 34 w 368"/>
                  <a:gd name="T21" fmla="*/ 311 h 311"/>
                  <a:gd name="T22" fmla="*/ 333 w 368"/>
                  <a:gd name="T23" fmla="*/ 311 h 311"/>
                  <a:gd name="T24" fmla="*/ 368 w 368"/>
                  <a:gd name="T25" fmla="*/ 277 h 311"/>
                  <a:gd name="T26" fmla="*/ 368 w 368"/>
                  <a:gd name="T27" fmla="*/ 104 h 311"/>
                  <a:gd name="T28" fmla="*/ 339 w 368"/>
                  <a:gd name="T29" fmla="*/ 70 h 311"/>
                  <a:gd name="T30" fmla="*/ 345 w 368"/>
                  <a:gd name="T31" fmla="*/ 277 h 311"/>
                  <a:gd name="T32" fmla="*/ 333 w 368"/>
                  <a:gd name="T33" fmla="*/ 288 h 311"/>
                  <a:gd name="T34" fmla="*/ 34 w 368"/>
                  <a:gd name="T35" fmla="*/ 288 h 311"/>
                  <a:gd name="T36" fmla="*/ 23 w 368"/>
                  <a:gd name="T37" fmla="*/ 277 h 311"/>
                  <a:gd name="T38" fmla="*/ 23 w 368"/>
                  <a:gd name="T39" fmla="*/ 104 h 311"/>
                  <a:gd name="T40" fmla="*/ 32 w 368"/>
                  <a:gd name="T41" fmla="*/ 92 h 311"/>
                  <a:gd name="T42" fmla="*/ 95 w 368"/>
                  <a:gd name="T43" fmla="*/ 82 h 311"/>
                  <a:gd name="T44" fmla="*/ 116 w 368"/>
                  <a:gd name="T45" fmla="*/ 31 h 311"/>
                  <a:gd name="T46" fmla="*/ 126 w 368"/>
                  <a:gd name="T47" fmla="*/ 23 h 311"/>
                  <a:gd name="T48" fmla="*/ 241 w 368"/>
                  <a:gd name="T49" fmla="*/ 23 h 311"/>
                  <a:gd name="T50" fmla="*/ 252 w 368"/>
                  <a:gd name="T51" fmla="*/ 31 h 311"/>
                  <a:gd name="T52" fmla="*/ 273 w 368"/>
                  <a:gd name="T53" fmla="*/ 82 h 311"/>
                  <a:gd name="T54" fmla="*/ 335 w 368"/>
                  <a:gd name="T55" fmla="*/ 92 h 311"/>
                  <a:gd name="T56" fmla="*/ 345 w 368"/>
                  <a:gd name="T57" fmla="*/ 104 h 311"/>
                  <a:gd name="T58" fmla="*/ 345 w 368"/>
                  <a:gd name="T59" fmla="*/ 277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68" h="311">
                    <a:moveTo>
                      <a:pt x="339" y="70"/>
                    </a:moveTo>
                    <a:cubicBezTo>
                      <a:pt x="289" y="61"/>
                      <a:pt x="289" y="61"/>
                      <a:pt x="289" y="61"/>
                    </a:cubicBezTo>
                    <a:cubicBezTo>
                      <a:pt x="273" y="22"/>
                      <a:pt x="273" y="22"/>
                      <a:pt x="273" y="22"/>
                    </a:cubicBezTo>
                    <a:cubicBezTo>
                      <a:pt x="268" y="9"/>
                      <a:pt x="256" y="0"/>
                      <a:pt x="241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12" y="0"/>
                      <a:pt x="99" y="9"/>
                      <a:pt x="94" y="22"/>
                    </a:cubicBezTo>
                    <a:cubicBezTo>
                      <a:pt x="78" y="61"/>
                      <a:pt x="78" y="61"/>
                      <a:pt x="78" y="61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12" y="73"/>
                      <a:pt x="0" y="87"/>
                      <a:pt x="0" y="104"/>
                    </a:cubicBezTo>
                    <a:cubicBezTo>
                      <a:pt x="0" y="277"/>
                      <a:pt x="0" y="277"/>
                      <a:pt x="0" y="277"/>
                    </a:cubicBezTo>
                    <a:cubicBezTo>
                      <a:pt x="0" y="296"/>
                      <a:pt x="15" y="311"/>
                      <a:pt x="34" y="311"/>
                    </a:cubicBezTo>
                    <a:cubicBezTo>
                      <a:pt x="333" y="311"/>
                      <a:pt x="333" y="311"/>
                      <a:pt x="333" y="311"/>
                    </a:cubicBezTo>
                    <a:cubicBezTo>
                      <a:pt x="353" y="311"/>
                      <a:pt x="368" y="296"/>
                      <a:pt x="368" y="277"/>
                    </a:cubicBezTo>
                    <a:cubicBezTo>
                      <a:pt x="368" y="104"/>
                      <a:pt x="368" y="104"/>
                      <a:pt x="368" y="104"/>
                    </a:cubicBezTo>
                    <a:cubicBezTo>
                      <a:pt x="368" y="87"/>
                      <a:pt x="356" y="73"/>
                      <a:pt x="339" y="70"/>
                    </a:cubicBezTo>
                    <a:close/>
                    <a:moveTo>
                      <a:pt x="345" y="277"/>
                    </a:moveTo>
                    <a:cubicBezTo>
                      <a:pt x="345" y="283"/>
                      <a:pt x="340" y="288"/>
                      <a:pt x="333" y="288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28" y="288"/>
                      <a:pt x="23" y="283"/>
                      <a:pt x="23" y="277"/>
                    </a:cubicBezTo>
                    <a:cubicBezTo>
                      <a:pt x="23" y="104"/>
                      <a:pt x="23" y="104"/>
                      <a:pt x="23" y="104"/>
                    </a:cubicBezTo>
                    <a:cubicBezTo>
                      <a:pt x="23" y="98"/>
                      <a:pt x="27" y="93"/>
                      <a:pt x="32" y="92"/>
                    </a:cubicBezTo>
                    <a:cubicBezTo>
                      <a:pt x="95" y="82"/>
                      <a:pt x="95" y="82"/>
                      <a:pt x="95" y="82"/>
                    </a:cubicBezTo>
                    <a:cubicBezTo>
                      <a:pt x="116" y="31"/>
                      <a:pt x="116" y="31"/>
                      <a:pt x="116" y="31"/>
                    </a:cubicBezTo>
                    <a:cubicBezTo>
                      <a:pt x="117" y="26"/>
                      <a:pt x="122" y="23"/>
                      <a:pt x="126" y="23"/>
                    </a:cubicBezTo>
                    <a:cubicBezTo>
                      <a:pt x="241" y="23"/>
                      <a:pt x="241" y="23"/>
                      <a:pt x="241" y="23"/>
                    </a:cubicBezTo>
                    <a:cubicBezTo>
                      <a:pt x="246" y="23"/>
                      <a:pt x="250" y="26"/>
                      <a:pt x="252" y="31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335" y="92"/>
                      <a:pt x="335" y="92"/>
                      <a:pt x="335" y="92"/>
                    </a:cubicBezTo>
                    <a:cubicBezTo>
                      <a:pt x="341" y="93"/>
                      <a:pt x="345" y="98"/>
                      <a:pt x="345" y="104"/>
                    </a:cubicBezTo>
                    <a:lnTo>
                      <a:pt x="345" y="27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92017D-B7A9-E347-B465-754F177292F9}"/>
              </a:ext>
            </a:extLst>
          </p:cNvPr>
          <p:cNvGrpSpPr>
            <a:grpSpLocks/>
          </p:cNvGrpSpPr>
          <p:nvPr/>
        </p:nvGrpSpPr>
        <p:grpSpPr bwMode="auto">
          <a:xfrm>
            <a:off x="4878388" y="2895600"/>
            <a:ext cx="1658937" cy="1657350"/>
            <a:chOff x="4517312" y="2971800"/>
            <a:chExt cx="2278614" cy="22783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F9A7EC5-44D4-6148-B7D2-13408CDD5E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7312" y="2971800"/>
              <a:ext cx="2278614" cy="2278322"/>
            </a:xfrm>
            <a:prstGeom prst="ellipse">
              <a:avLst/>
            </a:prstGeom>
            <a:noFill/>
            <a:ln w="57150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AAAAB9E-1DA3-3241-B29D-C9D8F6D47ECA}"/>
                </a:ext>
              </a:extLst>
            </p:cNvPr>
            <p:cNvGrpSpPr/>
            <p:nvPr/>
          </p:nvGrpSpPr>
          <p:grpSpPr>
            <a:xfrm>
              <a:off x="5007839" y="3481333"/>
              <a:ext cx="1317236" cy="1253388"/>
              <a:chOff x="1588" y="4763"/>
              <a:chExt cx="6746875" cy="6419850"/>
            </a:xfrm>
            <a:solidFill>
              <a:schemeClr val="accent2"/>
            </a:solidFill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62AC6D3E-DAE3-BC4D-8575-1A3F9CDCF1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88" y="4763"/>
                <a:ext cx="6746875" cy="6419850"/>
              </a:xfrm>
              <a:custGeom>
                <a:avLst/>
                <a:gdLst>
                  <a:gd name="T0" fmla="*/ 1645 w 1796"/>
                  <a:gd name="T1" fmla="*/ 0 h 1709"/>
                  <a:gd name="T2" fmla="*/ 151 w 1796"/>
                  <a:gd name="T3" fmla="*/ 0 h 1709"/>
                  <a:gd name="T4" fmla="*/ 0 w 1796"/>
                  <a:gd name="T5" fmla="*/ 151 h 1709"/>
                  <a:gd name="T6" fmla="*/ 0 w 1796"/>
                  <a:gd name="T7" fmla="*/ 1307 h 1709"/>
                  <a:gd name="T8" fmla="*/ 151 w 1796"/>
                  <a:gd name="T9" fmla="*/ 1458 h 1709"/>
                  <a:gd name="T10" fmla="*/ 606 w 1796"/>
                  <a:gd name="T11" fmla="*/ 1458 h 1709"/>
                  <a:gd name="T12" fmla="*/ 526 w 1796"/>
                  <a:gd name="T13" fmla="*/ 1545 h 1709"/>
                  <a:gd name="T14" fmla="*/ 483 w 1796"/>
                  <a:gd name="T15" fmla="*/ 1590 h 1709"/>
                  <a:gd name="T16" fmla="*/ 479 w 1796"/>
                  <a:gd name="T17" fmla="*/ 1659 h 1709"/>
                  <a:gd name="T18" fmla="*/ 593 w 1796"/>
                  <a:gd name="T19" fmla="*/ 1709 h 1709"/>
                  <a:gd name="T20" fmla="*/ 1203 w 1796"/>
                  <a:gd name="T21" fmla="*/ 1709 h 1709"/>
                  <a:gd name="T22" fmla="*/ 1316 w 1796"/>
                  <a:gd name="T23" fmla="*/ 1659 h 1709"/>
                  <a:gd name="T24" fmla="*/ 1312 w 1796"/>
                  <a:gd name="T25" fmla="*/ 1590 h 1709"/>
                  <a:gd name="T26" fmla="*/ 1270 w 1796"/>
                  <a:gd name="T27" fmla="*/ 1545 h 1709"/>
                  <a:gd name="T28" fmla="*/ 1190 w 1796"/>
                  <a:gd name="T29" fmla="*/ 1458 h 1709"/>
                  <a:gd name="T30" fmla="*/ 1645 w 1796"/>
                  <a:gd name="T31" fmla="*/ 1458 h 1709"/>
                  <a:gd name="T32" fmla="*/ 1796 w 1796"/>
                  <a:gd name="T33" fmla="*/ 1307 h 1709"/>
                  <a:gd name="T34" fmla="*/ 1796 w 1796"/>
                  <a:gd name="T35" fmla="*/ 151 h 1709"/>
                  <a:gd name="T36" fmla="*/ 1645 w 1796"/>
                  <a:gd name="T37" fmla="*/ 0 h 1709"/>
                  <a:gd name="T38" fmla="*/ 1231 w 1796"/>
                  <a:gd name="T39" fmla="*/ 1585 h 1709"/>
                  <a:gd name="T40" fmla="*/ 1267 w 1796"/>
                  <a:gd name="T41" fmla="*/ 1622 h 1709"/>
                  <a:gd name="T42" fmla="*/ 1265 w 1796"/>
                  <a:gd name="T43" fmla="*/ 1635 h 1709"/>
                  <a:gd name="T44" fmla="*/ 1203 w 1796"/>
                  <a:gd name="T45" fmla="*/ 1653 h 1709"/>
                  <a:gd name="T46" fmla="*/ 593 w 1796"/>
                  <a:gd name="T47" fmla="*/ 1653 h 1709"/>
                  <a:gd name="T48" fmla="*/ 530 w 1796"/>
                  <a:gd name="T49" fmla="*/ 1635 h 1709"/>
                  <a:gd name="T50" fmla="*/ 528 w 1796"/>
                  <a:gd name="T51" fmla="*/ 1623 h 1709"/>
                  <a:gd name="T52" fmla="*/ 528 w 1796"/>
                  <a:gd name="T53" fmla="*/ 1623 h 1709"/>
                  <a:gd name="T54" fmla="*/ 565 w 1796"/>
                  <a:gd name="T55" fmla="*/ 1585 h 1709"/>
                  <a:gd name="T56" fmla="*/ 672 w 1796"/>
                  <a:gd name="T57" fmla="*/ 1458 h 1709"/>
                  <a:gd name="T58" fmla="*/ 1124 w 1796"/>
                  <a:gd name="T59" fmla="*/ 1458 h 1709"/>
                  <a:gd name="T60" fmla="*/ 1231 w 1796"/>
                  <a:gd name="T61" fmla="*/ 1585 h 1709"/>
                  <a:gd name="T62" fmla="*/ 1684 w 1796"/>
                  <a:gd name="T63" fmla="*/ 1307 h 1709"/>
                  <a:gd name="T64" fmla="*/ 1645 w 1796"/>
                  <a:gd name="T65" fmla="*/ 1346 h 1709"/>
                  <a:gd name="T66" fmla="*/ 151 w 1796"/>
                  <a:gd name="T67" fmla="*/ 1346 h 1709"/>
                  <a:gd name="T68" fmla="*/ 112 w 1796"/>
                  <a:gd name="T69" fmla="*/ 1307 h 1709"/>
                  <a:gd name="T70" fmla="*/ 112 w 1796"/>
                  <a:gd name="T71" fmla="*/ 151 h 1709"/>
                  <a:gd name="T72" fmla="*/ 151 w 1796"/>
                  <a:gd name="T73" fmla="*/ 112 h 1709"/>
                  <a:gd name="T74" fmla="*/ 1645 w 1796"/>
                  <a:gd name="T75" fmla="*/ 112 h 1709"/>
                  <a:gd name="T76" fmla="*/ 1684 w 1796"/>
                  <a:gd name="T77" fmla="*/ 151 h 1709"/>
                  <a:gd name="T78" fmla="*/ 1684 w 1796"/>
                  <a:gd name="T79" fmla="*/ 1307 h 1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96" h="1709">
                    <a:moveTo>
                      <a:pt x="1645" y="0"/>
                    </a:moveTo>
                    <a:cubicBezTo>
                      <a:pt x="151" y="0"/>
                      <a:pt x="151" y="0"/>
                      <a:pt x="151" y="0"/>
                    </a:cubicBezTo>
                    <a:cubicBezTo>
                      <a:pt x="68" y="0"/>
                      <a:pt x="0" y="67"/>
                      <a:pt x="0" y="151"/>
                    </a:cubicBezTo>
                    <a:cubicBezTo>
                      <a:pt x="0" y="1307"/>
                      <a:pt x="0" y="1307"/>
                      <a:pt x="0" y="1307"/>
                    </a:cubicBezTo>
                    <a:cubicBezTo>
                      <a:pt x="0" y="1390"/>
                      <a:pt x="68" y="1458"/>
                      <a:pt x="151" y="1458"/>
                    </a:cubicBezTo>
                    <a:cubicBezTo>
                      <a:pt x="606" y="1458"/>
                      <a:pt x="606" y="1458"/>
                      <a:pt x="606" y="1458"/>
                    </a:cubicBezTo>
                    <a:cubicBezTo>
                      <a:pt x="582" y="1488"/>
                      <a:pt x="544" y="1527"/>
                      <a:pt x="526" y="1545"/>
                    </a:cubicBezTo>
                    <a:cubicBezTo>
                      <a:pt x="506" y="1564"/>
                      <a:pt x="491" y="1579"/>
                      <a:pt x="483" y="1590"/>
                    </a:cubicBezTo>
                    <a:cubicBezTo>
                      <a:pt x="472" y="1605"/>
                      <a:pt x="467" y="1634"/>
                      <a:pt x="479" y="1659"/>
                    </a:cubicBezTo>
                    <a:cubicBezTo>
                      <a:pt x="491" y="1682"/>
                      <a:pt x="520" y="1709"/>
                      <a:pt x="593" y="1709"/>
                    </a:cubicBezTo>
                    <a:cubicBezTo>
                      <a:pt x="1203" y="1709"/>
                      <a:pt x="1203" y="1709"/>
                      <a:pt x="1203" y="1709"/>
                    </a:cubicBezTo>
                    <a:cubicBezTo>
                      <a:pt x="1276" y="1709"/>
                      <a:pt x="1305" y="1682"/>
                      <a:pt x="1316" y="1659"/>
                    </a:cubicBezTo>
                    <a:cubicBezTo>
                      <a:pt x="1329" y="1634"/>
                      <a:pt x="1324" y="1605"/>
                      <a:pt x="1312" y="1590"/>
                    </a:cubicBezTo>
                    <a:cubicBezTo>
                      <a:pt x="1304" y="1579"/>
                      <a:pt x="1289" y="1564"/>
                      <a:pt x="1270" y="1545"/>
                    </a:cubicBezTo>
                    <a:cubicBezTo>
                      <a:pt x="1252" y="1527"/>
                      <a:pt x="1213" y="1488"/>
                      <a:pt x="1190" y="1458"/>
                    </a:cubicBezTo>
                    <a:cubicBezTo>
                      <a:pt x="1645" y="1458"/>
                      <a:pt x="1645" y="1458"/>
                      <a:pt x="1645" y="1458"/>
                    </a:cubicBezTo>
                    <a:cubicBezTo>
                      <a:pt x="1728" y="1458"/>
                      <a:pt x="1796" y="1390"/>
                      <a:pt x="1796" y="1307"/>
                    </a:cubicBezTo>
                    <a:cubicBezTo>
                      <a:pt x="1796" y="151"/>
                      <a:pt x="1796" y="151"/>
                      <a:pt x="1796" y="151"/>
                    </a:cubicBezTo>
                    <a:cubicBezTo>
                      <a:pt x="1796" y="67"/>
                      <a:pt x="1728" y="0"/>
                      <a:pt x="1645" y="0"/>
                    </a:cubicBezTo>
                    <a:close/>
                    <a:moveTo>
                      <a:pt x="1231" y="1585"/>
                    </a:moveTo>
                    <a:cubicBezTo>
                      <a:pt x="1247" y="1601"/>
                      <a:pt x="1262" y="1616"/>
                      <a:pt x="1267" y="1622"/>
                    </a:cubicBezTo>
                    <a:cubicBezTo>
                      <a:pt x="1267" y="1622"/>
                      <a:pt x="1269" y="1629"/>
                      <a:pt x="1265" y="1635"/>
                    </a:cubicBezTo>
                    <a:cubicBezTo>
                      <a:pt x="1258" y="1646"/>
                      <a:pt x="1235" y="1653"/>
                      <a:pt x="1203" y="1653"/>
                    </a:cubicBezTo>
                    <a:cubicBezTo>
                      <a:pt x="593" y="1653"/>
                      <a:pt x="593" y="1653"/>
                      <a:pt x="593" y="1653"/>
                    </a:cubicBezTo>
                    <a:cubicBezTo>
                      <a:pt x="561" y="1653"/>
                      <a:pt x="538" y="1646"/>
                      <a:pt x="530" y="1635"/>
                    </a:cubicBezTo>
                    <a:cubicBezTo>
                      <a:pt x="527" y="1629"/>
                      <a:pt x="528" y="1623"/>
                      <a:pt x="528" y="1623"/>
                    </a:cubicBezTo>
                    <a:cubicBezTo>
                      <a:pt x="528" y="1623"/>
                      <a:pt x="528" y="1623"/>
                      <a:pt x="528" y="1623"/>
                    </a:cubicBezTo>
                    <a:cubicBezTo>
                      <a:pt x="534" y="1616"/>
                      <a:pt x="549" y="1601"/>
                      <a:pt x="565" y="1585"/>
                    </a:cubicBezTo>
                    <a:cubicBezTo>
                      <a:pt x="614" y="1536"/>
                      <a:pt x="654" y="1494"/>
                      <a:pt x="672" y="1458"/>
                    </a:cubicBezTo>
                    <a:cubicBezTo>
                      <a:pt x="1124" y="1458"/>
                      <a:pt x="1124" y="1458"/>
                      <a:pt x="1124" y="1458"/>
                    </a:cubicBezTo>
                    <a:cubicBezTo>
                      <a:pt x="1142" y="1494"/>
                      <a:pt x="1182" y="1536"/>
                      <a:pt x="1231" y="1585"/>
                    </a:cubicBezTo>
                    <a:close/>
                    <a:moveTo>
                      <a:pt x="1684" y="1307"/>
                    </a:moveTo>
                    <a:cubicBezTo>
                      <a:pt x="1684" y="1328"/>
                      <a:pt x="1666" y="1346"/>
                      <a:pt x="1645" y="1346"/>
                    </a:cubicBezTo>
                    <a:cubicBezTo>
                      <a:pt x="151" y="1346"/>
                      <a:pt x="151" y="1346"/>
                      <a:pt x="151" y="1346"/>
                    </a:cubicBezTo>
                    <a:cubicBezTo>
                      <a:pt x="129" y="1346"/>
                      <a:pt x="112" y="1328"/>
                      <a:pt x="112" y="1307"/>
                    </a:cubicBezTo>
                    <a:cubicBezTo>
                      <a:pt x="112" y="151"/>
                      <a:pt x="112" y="151"/>
                      <a:pt x="112" y="151"/>
                    </a:cubicBezTo>
                    <a:cubicBezTo>
                      <a:pt x="112" y="129"/>
                      <a:pt x="129" y="112"/>
                      <a:pt x="151" y="112"/>
                    </a:cubicBezTo>
                    <a:cubicBezTo>
                      <a:pt x="1645" y="112"/>
                      <a:pt x="1645" y="112"/>
                      <a:pt x="1645" y="112"/>
                    </a:cubicBezTo>
                    <a:cubicBezTo>
                      <a:pt x="1666" y="112"/>
                      <a:pt x="1684" y="129"/>
                      <a:pt x="1684" y="151"/>
                    </a:cubicBezTo>
                    <a:lnTo>
                      <a:pt x="1684" y="1307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0CC4E90-EFF9-5F4A-B493-DCB2382B94D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2963" y="846138"/>
                <a:ext cx="5064125" cy="3376613"/>
              </a:xfrm>
              <a:custGeom>
                <a:avLst/>
                <a:gdLst>
                  <a:gd name="T0" fmla="*/ 1252 w 1348"/>
                  <a:gd name="T1" fmla="*/ 0 h 899"/>
                  <a:gd name="T2" fmla="*/ 96 w 1348"/>
                  <a:gd name="T3" fmla="*/ 0 h 899"/>
                  <a:gd name="T4" fmla="*/ 0 w 1348"/>
                  <a:gd name="T5" fmla="*/ 95 h 899"/>
                  <a:gd name="T6" fmla="*/ 0 w 1348"/>
                  <a:gd name="T7" fmla="*/ 803 h 899"/>
                  <a:gd name="T8" fmla="*/ 96 w 1348"/>
                  <a:gd name="T9" fmla="*/ 899 h 899"/>
                  <a:gd name="T10" fmla="*/ 1252 w 1348"/>
                  <a:gd name="T11" fmla="*/ 899 h 899"/>
                  <a:gd name="T12" fmla="*/ 1348 w 1348"/>
                  <a:gd name="T13" fmla="*/ 803 h 899"/>
                  <a:gd name="T14" fmla="*/ 1348 w 1348"/>
                  <a:gd name="T15" fmla="*/ 95 h 899"/>
                  <a:gd name="T16" fmla="*/ 1252 w 1348"/>
                  <a:gd name="T17" fmla="*/ 0 h 899"/>
                  <a:gd name="T18" fmla="*/ 1291 w 1348"/>
                  <a:gd name="T19" fmla="*/ 803 h 899"/>
                  <a:gd name="T20" fmla="*/ 1252 w 1348"/>
                  <a:gd name="T21" fmla="*/ 843 h 899"/>
                  <a:gd name="T22" fmla="*/ 96 w 1348"/>
                  <a:gd name="T23" fmla="*/ 843 h 899"/>
                  <a:gd name="T24" fmla="*/ 56 w 1348"/>
                  <a:gd name="T25" fmla="*/ 803 h 899"/>
                  <a:gd name="T26" fmla="*/ 56 w 1348"/>
                  <a:gd name="T27" fmla="*/ 95 h 899"/>
                  <a:gd name="T28" fmla="*/ 96 w 1348"/>
                  <a:gd name="T29" fmla="*/ 56 h 899"/>
                  <a:gd name="T30" fmla="*/ 1252 w 1348"/>
                  <a:gd name="T31" fmla="*/ 56 h 899"/>
                  <a:gd name="T32" fmla="*/ 1291 w 1348"/>
                  <a:gd name="T33" fmla="*/ 95 h 899"/>
                  <a:gd name="T34" fmla="*/ 1291 w 1348"/>
                  <a:gd name="T35" fmla="*/ 803 h 8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48" h="899">
                    <a:moveTo>
                      <a:pt x="1252" y="0"/>
                    </a:moveTo>
                    <a:cubicBezTo>
                      <a:pt x="96" y="0"/>
                      <a:pt x="96" y="0"/>
                      <a:pt x="96" y="0"/>
                    </a:cubicBezTo>
                    <a:cubicBezTo>
                      <a:pt x="43" y="0"/>
                      <a:pt x="0" y="43"/>
                      <a:pt x="0" y="95"/>
                    </a:cubicBezTo>
                    <a:cubicBezTo>
                      <a:pt x="0" y="803"/>
                      <a:pt x="0" y="803"/>
                      <a:pt x="0" y="803"/>
                    </a:cubicBezTo>
                    <a:cubicBezTo>
                      <a:pt x="0" y="856"/>
                      <a:pt x="43" y="899"/>
                      <a:pt x="96" y="899"/>
                    </a:cubicBezTo>
                    <a:cubicBezTo>
                      <a:pt x="1252" y="899"/>
                      <a:pt x="1252" y="899"/>
                      <a:pt x="1252" y="899"/>
                    </a:cubicBezTo>
                    <a:cubicBezTo>
                      <a:pt x="1305" y="899"/>
                      <a:pt x="1348" y="856"/>
                      <a:pt x="1348" y="803"/>
                    </a:cubicBezTo>
                    <a:cubicBezTo>
                      <a:pt x="1348" y="95"/>
                      <a:pt x="1348" y="95"/>
                      <a:pt x="1348" y="95"/>
                    </a:cubicBezTo>
                    <a:cubicBezTo>
                      <a:pt x="1348" y="43"/>
                      <a:pt x="1305" y="0"/>
                      <a:pt x="1252" y="0"/>
                    </a:cubicBezTo>
                    <a:close/>
                    <a:moveTo>
                      <a:pt x="1291" y="803"/>
                    </a:moveTo>
                    <a:cubicBezTo>
                      <a:pt x="1291" y="825"/>
                      <a:pt x="1274" y="843"/>
                      <a:pt x="1252" y="843"/>
                    </a:cubicBezTo>
                    <a:cubicBezTo>
                      <a:pt x="96" y="843"/>
                      <a:pt x="96" y="843"/>
                      <a:pt x="96" y="843"/>
                    </a:cubicBezTo>
                    <a:cubicBezTo>
                      <a:pt x="74" y="843"/>
                      <a:pt x="56" y="825"/>
                      <a:pt x="56" y="803"/>
                    </a:cubicBezTo>
                    <a:cubicBezTo>
                      <a:pt x="56" y="95"/>
                      <a:pt x="56" y="95"/>
                      <a:pt x="56" y="95"/>
                    </a:cubicBezTo>
                    <a:cubicBezTo>
                      <a:pt x="56" y="74"/>
                      <a:pt x="74" y="56"/>
                      <a:pt x="96" y="56"/>
                    </a:cubicBezTo>
                    <a:cubicBezTo>
                      <a:pt x="1252" y="56"/>
                      <a:pt x="1252" y="56"/>
                      <a:pt x="1252" y="56"/>
                    </a:cubicBezTo>
                    <a:cubicBezTo>
                      <a:pt x="1274" y="56"/>
                      <a:pt x="1291" y="74"/>
                      <a:pt x="1291" y="95"/>
                    </a:cubicBezTo>
                    <a:lnTo>
                      <a:pt x="1291" y="803"/>
                    </a:ln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1476AC62-D56A-D848-B5DF-CCC4D33239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59113" y="4321176"/>
                <a:ext cx="631825" cy="630238"/>
              </a:xfrm>
              <a:custGeom>
                <a:avLst/>
                <a:gdLst>
                  <a:gd name="T0" fmla="*/ 84 w 168"/>
                  <a:gd name="T1" fmla="*/ 0 h 168"/>
                  <a:gd name="T2" fmla="*/ 0 w 168"/>
                  <a:gd name="T3" fmla="*/ 84 h 168"/>
                  <a:gd name="T4" fmla="*/ 84 w 168"/>
                  <a:gd name="T5" fmla="*/ 168 h 168"/>
                  <a:gd name="T6" fmla="*/ 168 w 168"/>
                  <a:gd name="T7" fmla="*/ 84 h 168"/>
                  <a:gd name="T8" fmla="*/ 84 w 168"/>
                  <a:gd name="T9" fmla="*/ 0 h 168"/>
                  <a:gd name="T10" fmla="*/ 84 w 168"/>
                  <a:gd name="T11" fmla="*/ 112 h 168"/>
                  <a:gd name="T12" fmla="*/ 56 w 168"/>
                  <a:gd name="T13" fmla="*/ 84 h 168"/>
                  <a:gd name="T14" fmla="*/ 84 w 168"/>
                  <a:gd name="T15" fmla="*/ 56 h 168"/>
                  <a:gd name="T16" fmla="*/ 112 w 168"/>
                  <a:gd name="T17" fmla="*/ 84 h 168"/>
                  <a:gd name="T18" fmla="*/ 84 w 168"/>
                  <a:gd name="T19" fmla="*/ 112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8" h="168">
                    <a:moveTo>
                      <a:pt x="84" y="0"/>
                    </a:moveTo>
                    <a:cubicBezTo>
                      <a:pt x="38" y="0"/>
                      <a:pt x="0" y="38"/>
                      <a:pt x="0" y="84"/>
                    </a:cubicBezTo>
                    <a:cubicBezTo>
                      <a:pt x="0" y="131"/>
                      <a:pt x="38" y="168"/>
                      <a:pt x="84" y="168"/>
                    </a:cubicBezTo>
                    <a:cubicBezTo>
                      <a:pt x="130" y="168"/>
                      <a:pt x="168" y="131"/>
                      <a:pt x="168" y="84"/>
                    </a:cubicBezTo>
                    <a:cubicBezTo>
                      <a:pt x="168" y="38"/>
                      <a:pt x="130" y="0"/>
                      <a:pt x="84" y="0"/>
                    </a:cubicBezTo>
                    <a:close/>
                    <a:moveTo>
                      <a:pt x="84" y="112"/>
                    </a:moveTo>
                    <a:cubicBezTo>
                      <a:pt x="68" y="112"/>
                      <a:pt x="56" y="100"/>
                      <a:pt x="56" y="84"/>
                    </a:cubicBezTo>
                    <a:cubicBezTo>
                      <a:pt x="56" y="69"/>
                      <a:pt x="68" y="56"/>
                      <a:pt x="84" y="56"/>
                    </a:cubicBezTo>
                    <a:cubicBezTo>
                      <a:pt x="99" y="56"/>
                      <a:pt x="112" y="69"/>
                      <a:pt x="112" y="84"/>
                    </a:cubicBezTo>
                    <a:cubicBezTo>
                      <a:pt x="112" y="100"/>
                      <a:pt x="99" y="112"/>
                      <a:pt x="84" y="112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686D7A6D-0962-5F41-9023-0C6DA54CBA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8888" y="2533651"/>
                <a:ext cx="628650" cy="1262063"/>
              </a:xfrm>
              <a:custGeom>
                <a:avLst/>
                <a:gdLst>
                  <a:gd name="T0" fmla="*/ 125 w 167"/>
                  <a:gd name="T1" fmla="*/ 0 h 336"/>
                  <a:gd name="T2" fmla="*/ 42 w 167"/>
                  <a:gd name="T3" fmla="*/ 0 h 336"/>
                  <a:gd name="T4" fmla="*/ 0 w 167"/>
                  <a:gd name="T5" fmla="*/ 42 h 336"/>
                  <a:gd name="T6" fmla="*/ 0 w 167"/>
                  <a:gd name="T7" fmla="*/ 294 h 336"/>
                  <a:gd name="T8" fmla="*/ 42 w 167"/>
                  <a:gd name="T9" fmla="*/ 336 h 336"/>
                  <a:gd name="T10" fmla="*/ 125 w 167"/>
                  <a:gd name="T11" fmla="*/ 336 h 336"/>
                  <a:gd name="T12" fmla="*/ 167 w 167"/>
                  <a:gd name="T13" fmla="*/ 294 h 336"/>
                  <a:gd name="T14" fmla="*/ 167 w 167"/>
                  <a:gd name="T15" fmla="*/ 42 h 336"/>
                  <a:gd name="T16" fmla="*/ 125 w 167"/>
                  <a:gd name="T17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336">
                    <a:moveTo>
                      <a:pt x="125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8"/>
                      <a:pt x="0" y="42"/>
                    </a:cubicBezTo>
                    <a:cubicBezTo>
                      <a:pt x="0" y="294"/>
                      <a:pt x="0" y="294"/>
                      <a:pt x="0" y="294"/>
                    </a:cubicBezTo>
                    <a:cubicBezTo>
                      <a:pt x="0" y="317"/>
                      <a:pt x="19" y="336"/>
                      <a:pt x="42" y="336"/>
                    </a:cubicBezTo>
                    <a:cubicBezTo>
                      <a:pt x="125" y="336"/>
                      <a:pt x="125" y="336"/>
                      <a:pt x="125" y="336"/>
                    </a:cubicBezTo>
                    <a:cubicBezTo>
                      <a:pt x="148" y="336"/>
                      <a:pt x="167" y="317"/>
                      <a:pt x="167" y="294"/>
                    </a:cubicBezTo>
                    <a:cubicBezTo>
                      <a:pt x="167" y="42"/>
                      <a:pt x="167" y="42"/>
                      <a:pt x="167" y="42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6" name="Freeform 9">
                <a:extLst>
                  <a:ext uri="{FF2B5EF4-FFF2-40B4-BE49-F238E27FC236}">
                    <a16:creationId xmlns:a16="http://schemas.microsoft.com/office/drawing/2014/main" id="{8E4CF284-DB67-8044-877F-26F1F4D40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2326" y="1266826"/>
                <a:ext cx="635000" cy="2528888"/>
              </a:xfrm>
              <a:custGeom>
                <a:avLst/>
                <a:gdLst>
                  <a:gd name="T0" fmla="*/ 126 w 169"/>
                  <a:gd name="T1" fmla="*/ 0 h 673"/>
                  <a:gd name="T2" fmla="*/ 42 w 169"/>
                  <a:gd name="T3" fmla="*/ 0 h 673"/>
                  <a:gd name="T4" fmla="*/ 0 w 169"/>
                  <a:gd name="T5" fmla="*/ 41 h 673"/>
                  <a:gd name="T6" fmla="*/ 0 w 169"/>
                  <a:gd name="T7" fmla="*/ 632 h 673"/>
                  <a:gd name="T8" fmla="*/ 42 w 169"/>
                  <a:gd name="T9" fmla="*/ 673 h 673"/>
                  <a:gd name="T10" fmla="*/ 126 w 169"/>
                  <a:gd name="T11" fmla="*/ 673 h 673"/>
                  <a:gd name="T12" fmla="*/ 169 w 169"/>
                  <a:gd name="T13" fmla="*/ 632 h 673"/>
                  <a:gd name="T14" fmla="*/ 169 w 169"/>
                  <a:gd name="T15" fmla="*/ 41 h 673"/>
                  <a:gd name="T16" fmla="*/ 126 w 169"/>
                  <a:gd name="T17" fmla="*/ 0 h 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673">
                    <a:moveTo>
                      <a:pt x="126" y="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19" y="0"/>
                      <a:pt x="0" y="19"/>
                      <a:pt x="0" y="41"/>
                    </a:cubicBezTo>
                    <a:cubicBezTo>
                      <a:pt x="0" y="632"/>
                      <a:pt x="0" y="632"/>
                      <a:pt x="0" y="632"/>
                    </a:cubicBezTo>
                    <a:cubicBezTo>
                      <a:pt x="0" y="655"/>
                      <a:pt x="19" y="673"/>
                      <a:pt x="42" y="673"/>
                    </a:cubicBezTo>
                    <a:cubicBezTo>
                      <a:pt x="126" y="673"/>
                      <a:pt x="126" y="673"/>
                      <a:pt x="126" y="673"/>
                    </a:cubicBezTo>
                    <a:cubicBezTo>
                      <a:pt x="150" y="673"/>
                      <a:pt x="169" y="655"/>
                      <a:pt x="169" y="632"/>
                    </a:cubicBezTo>
                    <a:cubicBezTo>
                      <a:pt x="169" y="41"/>
                      <a:pt x="169" y="41"/>
                      <a:pt x="169" y="41"/>
                    </a:cubicBezTo>
                    <a:cubicBezTo>
                      <a:pt x="169" y="19"/>
                      <a:pt x="150" y="0"/>
                      <a:pt x="126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dirty="0">
                  <a:latin typeface="+mn-lt"/>
                </a:endParaRPr>
              </a:p>
            </p:txBody>
          </p:sp>
          <p:sp>
            <p:nvSpPr>
              <p:cNvPr id="37" name="Freeform 10">
                <a:extLst>
                  <a:ext uri="{FF2B5EF4-FFF2-40B4-BE49-F238E27FC236}">
                    <a16:creationId xmlns:a16="http://schemas.microsoft.com/office/drawing/2014/main" id="{1CA55883-ADB2-FF48-9417-DC14D5C109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4576" y="2112963"/>
                <a:ext cx="627063" cy="1682750"/>
              </a:xfrm>
              <a:custGeom>
                <a:avLst/>
                <a:gdLst>
                  <a:gd name="T0" fmla="*/ 125 w 167"/>
                  <a:gd name="T1" fmla="*/ 0 h 448"/>
                  <a:gd name="T2" fmla="*/ 41 w 167"/>
                  <a:gd name="T3" fmla="*/ 0 h 448"/>
                  <a:gd name="T4" fmla="*/ 0 w 167"/>
                  <a:gd name="T5" fmla="*/ 40 h 448"/>
                  <a:gd name="T6" fmla="*/ 0 w 167"/>
                  <a:gd name="T7" fmla="*/ 407 h 448"/>
                  <a:gd name="T8" fmla="*/ 41 w 167"/>
                  <a:gd name="T9" fmla="*/ 448 h 448"/>
                  <a:gd name="T10" fmla="*/ 125 w 167"/>
                  <a:gd name="T11" fmla="*/ 448 h 448"/>
                  <a:gd name="T12" fmla="*/ 167 w 167"/>
                  <a:gd name="T13" fmla="*/ 407 h 448"/>
                  <a:gd name="T14" fmla="*/ 167 w 167"/>
                  <a:gd name="T15" fmla="*/ 40 h 448"/>
                  <a:gd name="T16" fmla="*/ 125 w 167"/>
                  <a:gd name="T17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7" h="448">
                    <a:moveTo>
                      <a:pt x="125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30"/>
                      <a:pt x="18" y="448"/>
                      <a:pt x="41" y="448"/>
                    </a:cubicBezTo>
                    <a:cubicBezTo>
                      <a:pt x="125" y="448"/>
                      <a:pt x="125" y="448"/>
                      <a:pt x="125" y="448"/>
                    </a:cubicBezTo>
                    <a:cubicBezTo>
                      <a:pt x="148" y="448"/>
                      <a:pt x="167" y="430"/>
                      <a:pt x="167" y="407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67" y="18"/>
                      <a:pt x="148" y="0"/>
                      <a:pt x="125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255DB07-AB7A-DB49-A5B7-C32145E46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4788" y="1687513"/>
                <a:ext cx="633413" cy="2108200"/>
              </a:xfrm>
              <a:custGeom>
                <a:avLst/>
                <a:gdLst>
                  <a:gd name="T0" fmla="*/ 127 w 169"/>
                  <a:gd name="T1" fmla="*/ 0 h 561"/>
                  <a:gd name="T2" fmla="*/ 43 w 169"/>
                  <a:gd name="T3" fmla="*/ 0 h 561"/>
                  <a:gd name="T4" fmla="*/ 0 w 169"/>
                  <a:gd name="T5" fmla="*/ 40 h 561"/>
                  <a:gd name="T6" fmla="*/ 0 w 169"/>
                  <a:gd name="T7" fmla="*/ 521 h 561"/>
                  <a:gd name="T8" fmla="*/ 43 w 169"/>
                  <a:gd name="T9" fmla="*/ 561 h 561"/>
                  <a:gd name="T10" fmla="*/ 127 w 169"/>
                  <a:gd name="T11" fmla="*/ 561 h 561"/>
                  <a:gd name="T12" fmla="*/ 169 w 169"/>
                  <a:gd name="T13" fmla="*/ 521 h 561"/>
                  <a:gd name="T14" fmla="*/ 169 w 169"/>
                  <a:gd name="T15" fmla="*/ 40 h 561"/>
                  <a:gd name="T16" fmla="*/ 127 w 169"/>
                  <a:gd name="T17" fmla="*/ 0 h 5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9" h="561">
                    <a:moveTo>
                      <a:pt x="127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19" y="0"/>
                      <a:pt x="0" y="18"/>
                      <a:pt x="0" y="40"/>
                    </a:cubicBezTo>
                    <a:cubicBezTo>
                      <a:pt x="0" y="521"/>
                      <a:pt x="0" y="521"/>
                      <a:pt x="0" y="521"/>
                    </a:cubicBezTo>
                    <a:cubicBezTo>
                      <a:pt x="0" y="543"/>
                      <a:pt x="19" y="561"/>
                      <a:pt x="43" y="561"/>
                    </a:cubicBezTo>
                    <a:cubicBezTo>
                      <a:pt x="127" y="561"/>
                      <a:pt x="127" y="561"/>
                      <a:pt x="127" y="561"/>
                    </a:cubicBezTo>
                    <a:cubicBezTo>
                      <a:pt x="150" y="561"/>
                      <a:pt x="169" y="543"/>
                      <a:pt x="169" y="521"/>
                    </a:cubicBezTo>
                    <a:cubicBezTo>
                      <a:pt x="169" y="40"/>
                      <a:pt x="169" y="40"/>
                      <a:pt x="169" y="40"/>
                    </a:cubicBezTo>
                    <a:cubicBezTo>
                      <a:pt x="169" y="18"/>
                      <a:pt x="150" y="0"/>
                      <a:pt x="127" y="0"/>
                    </a:cubicBezTo>
                    <a:close/>
                  </a:path>
                </a:pathLst>
              </a:custGeom>
              <a:grpFill/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900C58A-4BFD-6140-ABA4-F61B7D37ED79}"/>
              </a:ext>
            </a:extLst>
          </p:cNvPr>
          <p:cNvGrpSpPr>
            <a:grpSpLocks/>
          </p:cNvGrpSpPr>
          <p:nvPr/>
        </p:nvGrpSpPr>
        <p:grpSpPr bwMode="auto">
          <a:xfrm>
            <a:off x="6613525" y="9720263"/>
            <a:ext cx="4267200" cy="2112962"/>
            <a:chOff x="838200" y="3042850"/>
            <a:chExt cx="1600200" cy="792071"/>
          </a:xfrm>
        </p:grpSpPr>
        <p:sp>
          <p:nvSpPr>
            <p:cNvPr id="19476" name="TextBox 44">
              <a:extLst>
                <a:ext uri="{FF2B5EF4-FFF2-40B4-BE49-F238E27FC236}">
                  <a16:creationId xmlns:a16="http://schemas.microsoft.com/office/drawing/2014/main" id="{D367FE26-606C-7B4B-AC67-13B2D9DA0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4</a:t>
              </a:r>
            </a:p>
          </p:txBody>
        </p:sp>
        <p:sp>
          <p:nvSpPr>
            <p:cNvPr id="19477" name="TextBox 45">
              <a:extLst>
                <a:ext uri="{FF2B5EF4-FFF2-40B4-BE49-F238E27FC236}">
                  <a16:creationId xmlns:a16="http://schemas.microsoft.com/office/drawing/2014/main" id="{151526C6-82BE-164C-8000-22F863116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6128"/>
              <a:ext cx="1600200" cy="518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400" dirty="0">
                  <a:solidFill>
                    <a:schemeClr val="accent1"/>
                  </a:solidFill>
                  <a:latin typeface="Raleway ExtraBold" charset="0"/>
                  <a:ea typeface="Raleway ExtraBold" charset="0"/>
                  <a:cs typeface="Raleway ExtraBold" charset="0"/>
                </a:rPr>
                <a:t>Do Gross Revenue and ROI vary by the Genre</a:t>
              </a:r>
              <a:endParaRPr lang="en-GB" altLang="en-US" sz="2100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137CEEC-30A9-3E48-A50C-7B9DA4EBB9D6}"/>
              </a:ext>
            </a:extLst>
          </p:cNvPr>
          <p:cNvGrpSpPr>
            <a:grpSpLocks/>
          </p:cNvGrpSpPr>
          <p:nvPr/>
        </p:nvGrpSpPr>
        <p:grpSpPr bwMode="auto">
          <a:xfrm>
            <a:off x="13506450" y="9474200"/>
            <a:ext cx="4267200" cy="2108200"/>
            <a:chOff x="838200" y="3042850"/>
            <a:chExt cx="1600200" cy="790576"/>
          </a:xfrm>
        </p:grpSpPr>
        <p:sp>
          <p:nvSpPr>
            <p:cNvPr id="19474" name="TextBox 50">
              <a:extLst>
                <a:ext uri="{FF2B5EF4-FFF2-40B4-BE49-F238E27FC236}">
                  <a16:creationId xmlns:a16="http://schemas.microsoft.com/office/drawing/2014/main" id="{7E9F9DBB-E951-354A-92C7-70F7C9A5E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042850"/>
              <a:ext cx="1600200" cy="219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3200">
                  <a:solidFill>
                    <a:schemeClr val="tx2"/>
                  </a:solidFill>
                  <a:latin typeface="Raleway Bold" charset="0"/>
                  <a:ea typeface="ＭＳ Ｐゴシック" panose="020B0600070205080204" pitchFamily="34" charset="-128"/>
                </a:rPr>
                <a:t>Question 5</a:t>
              </a:r>
            </a:p>
          </p:txBody>
        </p:sp>
        <p:sp>
          <p:nvSpPr>
            <p:cNvPr id="19475" name="TextBox 51">
              <a:extLst>
                <a:ext uri="{FF2B5EF4-FFF2-40B4-BE49-F238E27FC236}">
                  <a16:creationId xmlns:a16="http://schemas.microsoft.com/office/drawing/2014/main" id="{35803A56-2F37-0F44-9F93-169A3D227E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8200" y="3316128"/>
              <a:ext cx="1600200" cy="517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20000"/>
                </a:lnSpc>
              </a:pPr>
              <a:r>
                <a:rPr lang="en-GB" altLang="en-US" sz="2400" dirty="0">
                  <a:solidFill>
                    <a:schemeClr val="accent1"/>
                  </a:solidFill>
                  <a:latin typeface="Raleway ExtraBold" charset="0"/>
                </a:rPr>
                <a:t>Is there a relationship between Metascore and the runtime and revenue of movies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4F62206-FE0E-D648-BFD3-A4708DD5DCF3}"/>
              </a:ext>
            </a:extLst>
          </p:cNvPr>
          <p:cNvGrpSpPr>
            <a:grpSpLocks/>
          </p:cNvGrpSpPr>
          <p:nvPr/>
        </p:nvGrpSpPr>
        <p:grpSpPr bwMode="auto">
          <a:xfrm>
            <a:off x="7934325" y="7480300"/>
            <a:ext cx="1658938" cy="1657350"/>
            <a:chOff x="4954587" y="7474784"/>
            <a:chExt cx="1658349" cy="165813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8F796DD-B084-5049-A613-95C2108D45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54587" y="7474784"/>
              <a:ext cx="1658349" cy="1658135"/>
            </a:xfrm>
            <a:prstGeom prst="ellipse">
              <a:avLst/>
            </a:prstGeom>
            <a:noFill/>
            <a:ln w="57150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C1B1148-EA85-5E4F-83AE-FC04DA33D362}"/>
                </a:ext>
              </a:extLst>
            </p:cNvPr>
            <p:cNvGrpSpPr/>
            <p:nvPr/>
          </p:nvGrpSpPr>
          <p:grpSpPr>
            <a:xfrm>
              <a:off x="5356621" y="7961218"/>
              <a:ext cx="867446" cy="662992"/>
              <a:chOff x="5516563" y="84138"/>
              <a:chExt cx="1414463" cy="1081087"/>
            </a:xfrm>
            <a:solidFill>
              <a:schemeClr val="accent2"/>
            </a:solidFill>
          </p:grpSpPr>
          <p:sp>
            <p:nvSpPr>
              <p:cNvPr id="73" name="Freeform 13">
                <a:extLst>
                  <a:ext uri="{FF2B5EF4-FFF2-40B4-BE49-F238E27FC236}">
                    <a16:creationId xmlns:a16="http://schemas.microsoft.com/office/drawing/2014/main" id="{2A58F383-4F69-CF41-8C16-0EA30C03F2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8013" y="249238"/>
                <a:ext cx="896938" cy="698500"/>
              </a:xfrm>
              <a:custGeom>
                <a:avLst/>
                <a:gdLst>
                  <a:gd name="T0" fmla="*/ 214 w 239"/>
                  <a:gd name="T1" fmla="*/ 9 h 186"/>
                  <a:gd name="T2" fmla="*/ 120 w 239"/>
                  <a:gd name="T3" fmla="*/ 0 h 186"/>
                  <a:gd name="T4" fmla="*/ 26 w 239"/>
                  <a:gd name="T5" fmla="*/ 9 h 186"/>
                  <a:gd name="T6" fmla="*/ 17 w 239"/>
                  <a:gd name="T7" fmla="*/ 17 h 186"/>
                  <a:gd name="T8" fmla="*/ 17 w 239"/>
                  <a:gd name="T9" fmla="*/ 169 h 186"/>
                  <a:gd name="T10" fmla="*/ 26 w 239"/>
                  <a:gd name="T11" fmla="*/ 177 h 186"/>
                  <a:gd name="T12" fmla="*/ 120 w 239"/>
                  <a:gd name="T13" fmla="*/ 186 h 186"/>
                  <a:gd name="T14" fmla="*/ 214 w 239"/>
                  <a:gd name="T15" fmla="*/ 177 h 186"/>
                  <a:gd name="T16" fmla="*/ 222 w 239"/>
                  <a:gd name="T17" fmla="*/ 169 h 186"/>
                  <a:gd name="T18" fmla="*/ 222 w 239"/>
                  <a:gd name="T19" fmla="*/ 17 h 186"/>
                  <a:gd name="T20" fmla="*/ 214 w 239"/>
                  <a:gd name="T21" fmla="*/ 9 h 186"/>
                  <a:gd name="T22" fmla="*/ 211 w 239"/>
                  <a:gd name="T23" fmla="*/ 165 h 186"/>
                  <a:gd name="T24" fmla="*/ 28 w 239"/>
                  <a:gd name="T25" fmla="*/ 165 h 186"/>
                  <a:gd name="T26" fmla="*/ 28 w 239"/>
                  <a:gd name="T27" fmla="*/ 21 h 186"/>
                  <a:gd name="T28" fmla="*/ 211 w 239"/>
                  <a:gd name="T29" fmla="*/ 21 h 186"/>
                  <a:gd name="T30" fmla="*/ 211 w 239"/>
                  <a:gd name="T31" fmla="*/ 165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9" h="186">
                    <a:moveTo>
                      <a:pt x="214" y="9"/>
                    </a:moveTo>
                    <a:cubicBezTo>
                      <a:pt x="182" y="3"/>
                      <a:pt x="151" y="0"/>
                      <a:pt x="120" y="0"/>
                    </a:cubicBezTo>
                    <a:cubicBezTo>
                      <a:pt x="88" y="0"/>
                      <a:pt x="57" y="3"/>
                      <a:pt x="26" y="9"/>
                    </a:cubicBezTo>
                    <a:cubicBezTo>
                      <a:pt x="22" y="10"/>
                      <a:pt x="18" y="13"/>
                      <a:pt x="17" y="17"/>
                    </a:cubicBezTo>
                    <a:cubicBezTo>
                      <a:pt x="0" y="67"/>
                      <a:pt x="0" y="118"/>
                      <a:pt x="17" y="169"/>
                    </a:cubicBezTo>
                    <a:cubicBezTo>
                      <a:pt x="18" y="173"/>
                      <a:pt x="22" y="176"/>
                      <a:pt x="26" y="177"/>
                    </a:cubicBezTo>
                    <a:cubicBezTo>
                      <a:pt x="57" y="183"/>
                      <a:pt x="88" y="186"/>
                      <a:pt x="120" y="186"/>
                    </a:cubicBezTo>
                    <a:cubicBezTo>
                      <a:pt x="151" y="186"/>
                      <a:pt x="182" y="183"/>
                      <a:pt x="214" y="177"/>
                    </a:cubicBezTo>
                    <a:cubicBezTo>
                      <a:pt x="218" y="176"/>
                      <a:pt x="221" y="173"/>
                      <a:pt x="222" y="169"/>
                    </a:cubicBezTo>
                    <a:cubicBezTo>
                      <a:pt x="239" y="118"/>
                      <a:pt x="239" y="67"/>
                      <a:pt x="222" y="17"/>
                    </a:cubicBezTo>
                    <a:cubicBezTo>
                      <a:pt x="221" y="13"/>
                      <a:pt x="218" y="10"/>
                      <a:pt x="214" y="9"/>
                    </a:cubicBezTo>
                    <a:close/>
                    <a:moveTo>
                      <a:pt x="211" y="165"/>
                    </a:moveTo>
                    <a:cubicBezTo>
                      <a:pt x="150" y="178"/>
                      <a:pt x="89" y="178"/>
                      <a:pt x="28" y="165"/>
                    </a:cubicBezTo>
                    <a:cubicBezTo>
                      <a:pt x="12" y="117"/>
                      <a:pt x="12" y="69"/>
                      <a:pt x="28" y="21"/>
                    </a:cubicBezTo>
                    <a:cubicBezTo>
                      <a:pt x="89" y="8"/>
                      <a:pt x="150" y="8"/>
                      <a:pt x="211" y="21"/>
                    </a:cubicBezTo>
                    <a:cubicBezTo>
                      <a:pt x="227" y="69"/>
                      <a:pt x="227" y="117"/>
                      <a:pt x="211" y="16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4" name="Freeform 14">
                <a:extLst>
                  <a:ext uri="{FF2B5EF4-FFF2-40B4-BE49-F238E27FC236}">
                    <a16:creationId xmlns:a16="http://schemas.microsoft.com/office/drawing/2014/main" id="{B756511B-D858-0544-94DD-499834739C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16563" y="84138"/>
                <a:ext cx="1414463" cy="1081087"/>
              </a:xfrm>
              <a:custGeom>
                <a:avLst/>
                <a:gdLst>
                  <a:gd name="T0" fmla="*/ 359 w 377"/>
                  <a:gd name="T1" fmla="*/ 27 h 288"/>
                  <a:gd name="T2" fmla="*/ 340 w 377"/>
                  <a:gd name="T3" fmla="*/ 9 h 288"/>
                  <a:gd name="T4" fmla="*/ 189 w 377"/>
                  <a:gd name="T5" fmla="*/ 0 h 288"/>
                  <a:gd name="T6" fmla="*/ 37 w 377"/>
                  <a:gd name="T7" fmla="*/ 9 h 288"/>
                  <a:gd name="T8" fmla="*/ 18 w 377"/>
                  <a:gd name="T9" fmla="*/ 27 h 288"/>
                  <a:gd name="T10" fmla="*/ 18 w 377"/>
                  <a:gd name="T11" fmla="*/ 250 h 288"/>
                  <a:gd name="T12" fmla="*/ 37 w 377"/>
                  <a:gd name="T13" fmla="*/ 267 h 288"/>
                  <a:gd name="T14" fmla="*/ 110 w 377"/>
                  <a:gd name="T15" fmla="*/ 274 h 288"/>
                  <a:gd name="T16" fmla="*/ 108 w 377"/>
                  <a:gd name="T17" fmla="*/ 276 h 288"/>
                  <a:gd name="T18" fmla="*/ 189 w 377"/>
                  <a:gd name="T19" fmla="*/ 288 h 288"/>
                  <a:gd name="T20" fmla="*/ 269 w 377"/>
                  <a:gd name="T21" fmla="*/ 276 h 288"/>
                  <a:gd name="T22" fmla="*/ 267 w 377"/>
                  <a:gd name="T23" fmla="*/ 274 h 288"/>
                  <a:gd name="T24" fmla="*/ 340 w 377"/>
                  <a:gd name="T25" fmla="*/ 267 h 288"/>
                  <a:gd name="T26" fmla="*/ 359 w 377"/>
                  <a:gd name="T27" fmla="*/ 250 h 288"/>
                  <a:gd name="T28" fmla="*/ 359 w 377"/>
                  <a:gd name="T29" fmla="*/ 27 h 288"/>
                  <a:gd name="T30" fmla="*/ 337 w 377"/>
                  <a:gd name="T31" fmla="*/ 244 h 288"/>
                  <a:gd name="T32" fmla="*/ 40 w 377"/>
                  <a:gd name="T33" fmla="*/ 244 h 288"/>
                  <a:gd name="T34" fmla="*/ 40 w 377"/>
                  <a:gd name="T35" fmla="*/ 32 h 288"/>
                  <a:gd name="T36" fmla="*/ 337 w 377"/>
                  <a:gd name="T37" fmla="*/ 32 h 288"/>
                  <a:gd name="T38" fmla="*/ 337 w 377"/>
                  <a:gd name="T39" fmla="*/ 244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7" h="288">
                    <a:moveTo>
                      <a:pt x="359" y="27"/>
                    </a:moveTo>
                    <a:cubicBezTo>
                      <a:pt x="357" y="17"/>
                      <a:pt x="349" y="10"/>
                      <a:pt x="340" y="9"/>
                    </a:cubicBezTo>
                    <a:cubicBezTo>
                      <a:pt x="290" y="3"/>
                      <a:pt x="239" y="0"/>
                      <a:pt x="189" y="0"/>
                    </a:cubicBezTo>
                    <a:cubicBezTo>
                      <a:pt x="138" y="0"/>
                      <a:pt x="87" y="3"/>
                      <a:pt x="37" y="9"/>
                    </a:cubicBezTo>
                    <a:cubicBezTo>
                      <a:pt x="28" y="10"/>
                      <a:pt x="20" y="17"/>
                      <a:pt x="18" y="27"/>
                    </a:cubicBezTo>
                    <a:cubicBezTo>
                      <a:pt x="0" y="101"/>
                      <a:pt x="0" y="176"/>
                      <a:pt x="18" y="250"/>
                    </a:cubicBezTo>
                    <a:cubicBezTo>
                      <a:pt x="20" y="259"/>
                      <a:pt x="28" y="266"/>
                      <a:pt x="37" y="267"/>
                    </a:cubicBezTo>
                    <a:cubicBezTo>
                      <a:pt x="61" y="270"/>
                      <a:pt x="86" y="272"/>
                      <a:pt x="110" y="274"/>
                    </a:cubicBezTo>
                    <a:cubicBezTo>
                      <a:pt x="109" y="275"/>
                      <a:pt x="108" y="275"/>
                      <a:pt x="108" y="276"/>
                    </a:cubicBezTo>
                    <a:cubicBezTo>
                      <a:pt x="108" y="283"/>
                      <a:pt x="144" y="288"/>
                      <a:pt x="189" y="288"/>
                    </a:cubicBezTo>
                    <a:cubicBezTo>
                      <a:pt x="233" y="288"/>
                      <a:pt x="269" y="283"/>
                      <a:pt x="269" y="276"/>
                    </a:cubicBezTo>
                    <a:cubicBezTo>
                      <a:pt x="269" y="275"/>
                      <a:pt x="268" y="275"/>
                      <a:pt x="267" y="274"/>
                    </a:cubicBezTo>
                    <a:cubicBezTo>
                      <a:pt x="291" y="272"/>
                      <a:pt x="316" y="270"/>
                      <a:pt x="340" y="267"/>
                    </a:cubicBezTo>
                    <a:cubicBezTo>
                      <a:pt x="349" y="266"/>
                      <a:pt x="357" y="259"/>
                      <a:pt x="359" y="250"/>
                    </a:cubicBezTo>
                    <a:cubicBezTo>
                      <a:pt x="377" y="176"/>
                      <a:pt x="377" y="101"/>
                      <a:pt x="359" y="27"/>
                    </a:cubicBezTo>
                    <a:close/>
                    <a:moveTo>
                      <a:pt x="337" y="244"/>
                    </a:moveTo>
                    <a:cubicBezTo>
                      <a:pt x="238" y="256"/>
                      <a:pt x="139" y="256"/>
                      <a:pt x="40" y="244"/>
                    </a:cubicBezTo>
                    <a:cubicBezTo>
                      <a:pt x="23" y="174"/>
                      <a:pt x="23" y="103"/>
                      <a:pt x="40" y="32"/>
                    </a:cubicBezTo>
                    <a:cubicBezTo>
                      <a:pt x="139" y="20"/>
                      <a:pt x="238" y="20"/>
                      <a:pt x="337" y="32"/>
                    </a:cubicBezTo>
                    <a:cubicBezTo>
                      <a:pt x="354" y="103"/>
                      <a:pt x="354" y="174"/>
                      <a:pt x="337" y="2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5" name="Freeform 15">
                <a:extLst>
                  <a:ext uri="{FF2B5EF4-FFF2-40B4-BE49-F238E27FC236}">
                    <a16:creationId xmlns:a16="http://schemas.microsoft.com/office/drawing/2014/main" id="{8C0E2AE1-3D5A-D64C-AFB6-55D8783890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1938" y="301625"/>
                <a:ext cx="131763" cy="128587"/>
              </a:xfrm>
              <a:custGeom>
                <a:avLst/>
                <a:gdLst>
                  <a:gd name="T0" fmla="*/ 17 w 35"/>
                  <a:gd name="T1" fmla="*/ 34 h 34"/>
                  <a:gd name="T2" fmla="*/ 35 w 35"/>
                  <a:gd name="T3" fmla="*/ 17 h 34"/>
                  <a:gd name="T4" fmla="*/ 17 w 35"/>
                  <a:gd name="T5" fmla="*/ 0 h 34"/>
                  <a:gd name="T6" fmla="*/ 0 w 35"/>
                  <a:gd name="T7" fmla="*/ 17 h 34"/>
                  <a:gd name="T8" fmla="*/ 17 w 35"/>
                  <a:gd name="T9" fmla="*/ 34 h 34"/>
                  <a:gd name="T10" fmla="*/ 17 w 35"/>
                  <a:gd name="T11" fmla="*/ 11 h 34"/>
                  <a:gd name="T12" fmla="*/ 23 w 35"/>
                  <a:gd name="T13" fmla="*/ 17 h 34"/>
                  <a:gd name="T14" fmla="*/ 17 w 35"/>
                  <a:gd name="T15" fmla="*/ 23 h 34"/>
                  <a:gd name="T16" fmla="*/ 12 w 35"/>
                  <a:gd name="T17" fmla="*/ 17 h 34"/>
                  <a:gd name="T18" fmla="*/ 17 w 35"/>
                  <a:gd name="T19" fmla="*/ 1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5" h="34">
                    <a:moveTo>
                      <a:pt x="17" y="34"/>
                    </a:moveTo>
                    <a:cubicBezTo>
                      <a:pt x="27" y="34"/>
                      <a:pt x="35" y="26"/>
                      <a:pt x="35" y="17"/>
                    </a:cubicBezTo>
                    <a:cubicBezTo>
                      <a:pt x="35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  <a:moveTo>
                      <a:pt x="17" y="11"/>
                    </a:moveTo>
                    <a:cubicBezTo>
                      <a:pt x="21" y="11"/>
                      <a:pt x="23" y="14"/>
                      <a:pt x="23" y="17"/>
                    </a:cubicBezTo>
                    <a:cubicBezTo>
                      <a:pt x="23" y="20"/>
                      <a:pt x="21" y="23"/>
                      <a:pt x="17" y="23"/>
                    </a:cubicBezTo>
                    <a:cubicBezTo>
                      <a:pt x="14" y="23"/>
                      <a:pt x="12" y="20"/>
                      <a:pt x="12" y="17"/>
                    </a:cubicBezTo>
                    <a:cubicBezTo>
                      <a:pt x="12" y="14"/>
                      <a:pt x="14" y="11"/>
                      <a:pt x="17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6" name="Freeform 16">
                <a:extLst>
                  <a:ext uri="{FF2B5EF4-FFF2-40B4-BE49-F238E27FC236}">
                    <a16:creationId xmlns:a16="http://schemas.microsoft.com/office/drawing/2014/main" id="{5D428240-8AC0-3A41-A146-FF23843B9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0663" y="860425"/>
                <a:ext cx="173038" cy="46037"/>
              </a:xfrm>
              <a:custGeom>
                <a:avLst/>
                <a:gdLst>
                  <a:gd name="T0" fmla="*/ 40 w 46"/>
                  <a:gd name="T1" fmla="*/ 0 h 12"/>
                  <a:gd name="T2" fmla="*/ 5 w 46"/>
                  <a:gd name="T3" fmla="*/ 0 h 12"/>
                  <a:gd name="T4" fmla="*/ 0 w 46"/>
                  <a:gd name="T5" fmla="*/ 6 h 12"/>
                  <a:gd name="T6" fmla="*/ 5 w 46"/>
                  <a:gd name="T7" fmla="*/ 12 h 12"/>
                  <a:gd name="T8" fmla="*/ 40 w 46"/>
                  <a:gd name="T9" fmla="*/ 12 h 12"/>
                  <a:gd name="T10" fmla="*/ 46 w 46"/>
                  <a:gd name="T11" fmla="*/ 6 h 12"/>
                  <a:gd name="T12" fmla="*/ 40 w 4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2">
                    <a:moveTo>
                      <a:pt x="4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2"/>
                      <a:pt x="5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3" y="12"/>
                      <a:pt x="46" y="9"/>
                      <a:pt x="46" y="6"/>
                    </a:cubicBezTo>
                    <a:cubicBezTo>
                      <a:pt x="46" y="3"/>
                      <a:pt x="43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7" name="Freeform 17">
                <a:extLst>
                  <a:ext uri="{FF2B5EF4-FFF2-40B4-BE49-F238E27FC236}">
                    <a16:creationId xmlns:a16="http://schemas.microsoft.com/office/drawing/2014/main" id="{731CE73E-1ACF-1742-833E-D06A4E651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938" y="733425"/>
                <a:ext cx="173038" cy="41275"/>
              </a:xfrm>
              <a:custGeom>
                <a:avLst/>
                <a:gdLst>
                  <a:gd name="T0" fmla="*/ 40 w 46"/>
                  <a:gd name="T1" fmla="*/ 0 h 11"/>
                  <a:gd name="T2" fmla="*/ 6 w 46"/>
                  <a:gd name="T3" fmla="*/ 0 h 11"/>
                  <a:gd name="T4" fmla="*/ 0 w 46"/>
                  <a:gd name="T5" fmla="*/ 5 h 11"/>
                  <a:gd name="T6" fmla="*/ 6 w 46"/>
                  <a:gd name="T7" fmla="*/ 11 h 11"/>
                  <a:gd name="T8" fmla="*/ 40 w 46"/>
                  <a:gd name="T9" fmla="*/ 11 h 11"/>
                  <a:gd name="T10" fmla="*/ 46 w 46"/>
                  <a:gd name="T11" fmla="*/ 5 h 11"/>
                  <a:gd name="T12" fmla="*/ 40 w 4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1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4" y="11"/>
                      <a:pt x="46" y="9"/>
                      <a:pt x="46" y="5"/>
                    </a:cubicBezTo>
                    <a:cubicBezTo>
                      <a:pt x="46" y="2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8" name="Freeform 18">
                <a:extLst>
                  <a:ext uri="{FF2B5EF4-FFF2-40B4-BE49-F238E27FC236}">
                    <a16:creationId xmlns:a16="http://schemas.microsoft.com/office/drawing/2014/main" id="{D98BECD2-CF7E-DD4F-8FB7-ADE58A757A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1938" y="601663"/>
                <a:ext cx="173038" cy="46037"/>
              </a:xfrm>
              <a:custGeom>
                <a:avLst/>
                <a:gdLst>
                  <a:gd name="T0" fmla="*/ 40 w 46"/>
                  <a:gd name="T1" fmla="*/ 0 h 12"/>
                  <a:gd name="T2" fmla="*/ 6 w 46"/>
                  <a:gd name="T3" fmla="*/ 0 h 12"/>
                  <a:gd name="T4" fmla="*/ 0 w 46"/>
                  <a:gd name="T5" fmla="*/ 6 h 12"/>
                  <a:gd name="T6" fmla="*/ 6 w 46"/>
                  <a:gd name="T7" fmla="*/ 12 h 12"/>
                  <a:gd name="T8" fmla="*/ 40 w 46"/>
                  <a:gd name="T9" fmla="*/ 12 h 12"/>
                  <a:gd name="T10" fmla="*/ 46 w 46"/>
                  <a:gd name="T11" fmla="*/ 6 h 12"/>
                  <a:gd name="T12" fmla="*/ 40 w 4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2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4" y="12"/>
                      <a:pt x="46" y="9"/>
                      <a:pt x="46" y="6"/>
                    </a:cubicBezTo>
                    <a:cubicBezTo>
                      <a:pt x="46" y="3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79" name="Freeform 19">
                <a:extLst>
                  <a:ext uri="{FF2B5EF4-FFF2-40B4-BE49-F238E27FC236}">
                    <a16:creationId xmlns:a16="http://schemas.microsoft.com/office/drawing/2014/main" id="{D3D65BCD-4FC0-2645-BA48-0BF942290F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0100" y="422275"/>
                <a:ext cx="258763" cy="179387"/>
              </a:xfrm>
              <a:custGeom>
                <a:avLst/>
                <a:gdLst>
                  <a:gd name="T0" fmla="*/ 63 w 69"/>
                  <a:gd name="T1" fmla="*/ 0 h 48"/>
                  <a:gd name="T2" fmla="*/ 10 w 69"/>
                  <a:gd name="T3" fmla="*/ 4 h 48"/>
                  <a:gd name="T4" fmla="*/ 3 w 69"/>
                  <a:gd name="T5" fmla="*/ 10 h 48"/>
                  <a:gd name="T6" fmla="*/ 0 w 69"/>
                  <a:gd name="T7" fmla="*/ 42 h 48"/>
                  <a:gd name="T8" fmla="*/ 5 w 69"/>
                  <a:gd name="T9" fmla="*/ 48 h 48"/>
                  <a:gd name="T10" fmla="*/ 11 w 69"/>
                  <a:gd name="T11" fmla="*/ 42 h 48"/>
                  <a:gd name="T12" fmla="*/ 13 w 69"/>
                  <a:gd name="T13" fmla="*/ 21 h 48"/>
                  <a:gd name="T14" fmla="*/ 20 w 69"/>
                  <a:gd name="T15" fmla="*/ 14 h 48"/>
                  <a:gd name="T16" fmla="*/ 63 w 69"/>
                  <a:gd name="T17" fmla="*/ 11 h 48"/>
                  <a:gd name="T18" fmla="*/ 69 w 69"/>
                  <a:gd name="T19" fmla="*/ 5 h 48"/>
                  <a:gd name="T20" fmla="*/ 63 w 69"/>
                  <a:gd name="T21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9" h="48">
                    <a:moveTo>
                      <a:pt x="63" y="0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7" y="4"/>
                      <a:pt x="4" y="7"/>
                      <a:pt x="3" y="1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6"/>
                      <a:pt x="2" y="48"/>
                      <a:pt x="5" y="48"/>
                    </a:cubicBezTo>
                    <a:cubicBezTo>
                      <a:pt x="8" y="48"/>
                      <a:pt x="11" y="46"/>
                      <a:pt x="11" y="4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17"/>
                      <a:pt x="16" y="15"/>
                      <a:pt x="20" y="14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9" y="9"/>
                      <a:pt x="69" y="5"/>
                    </a:cubicBezTo>
                    <a:cubicBezTo>
                      <a:pt x="69" y="2"/>
                      <a:pt x="66" y="0"/>
                      <a:pt x="6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1402CA8-1BE0-DE4D-AE8F-4497D9BDDAAF}"/>
              </a:ext>
            </a:extLst>
          </p:cNvPr>
          <p:cNvGrpSpPr>
            <a:grpSpLocks/>
          </p:cNvGrpSpPr>
          <p:nvPr/>
        </p:nvGrpSpPr>
        <p:grpSpPr bwMode="auto">
          <a:xfrm>
            <a:off x="14725650" y="7480300"/>
            <a:ext cx="1663700" cy="1663700"/>
            <a:chOff x="17832387" y="7480277"/>
            <a:chExt cx="1663942" cy="1663723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B27372-A021-A04D-9C32-6893A799C9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832387" y="7480277"/>
              <a:ext cx="1663942" cy="1663723"/>
            </a:xfrm>
            <a:prstGeom prst="ellipse">
              <a:avLst/>
            </a:prstGeom>
            <a:noFill/>
            <a:ln w="57150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261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BD68062-4378-E043-9D4E-E31F3C0D3C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324260" y="7805663"/>
              <a:ext cx="677047" cy="981705"/>
              <a:chOff x="-990600" y="3375025"/>
              <a:chExt cx="571500" cy="828675"/>
            </a:xfrm>
            <a:solidFill>
              <a:schemeClr val="accent4"/>
            </a:solidFill>
          </p:grpSpPr>
          <p:sp>
            <p:nvSpPr>
              <p:cNvPr id="82" name="Freeform 5">
                <a:extLst>
                  <a:ext uri="{FF2B5EF4-FFF2-40B4-BE49-F238E27FC236}">
                    <a16:creationId xmlns:a16="http://schemas.microsoft.com/office/drawing/2014/main" id="{EE00132F-2D1E-5D4C-862D-49A013962D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990600" y="3375025"/>
                <a:ext cx="571500" cy="828675"/>
              </a:xfrm>
              <a:custGeom>
                <a:avLst/>
                <a:gdLst>
                  <a:gd name="T0" fmla="*/ 131 w 152"/>
                  <a:gd name="T1" fmla="*/ 0 h 220"/>
                  <a:gd name="T2" fmla="*/ 21 w 152"/>
                  <a:gd name="T3" fmla="*/ 0 h 220"/>
                  <a:gd name="T4" fmla="*/ 0 w 152"/>
                  <a:gd name="T5" fmla="*/ 21 h 220"/>
                  <a:gd name="T6" fmla="*/ 0 w 152"/>
                  <a:gd name="T7" fmla="*/ 199 h 220"/>
                  <a:gd name="T8" fmla="*/ 21 w 152"/>
                  <a:gd name="T9" fmla="*/ 220 h 220"/>
                  <a:gd name="T10" fmla="*/ 131 w 152"/>
                  <a:gd name="T11" fmla="*/ 220 h 220"/>
                  <a:gd name="T12" fmla="*/ 152 w 152"/>
                  <a:gd name="T13" fmla="*/ 199 h 220"/>
                  <a:gd name="T14" fmla="*/ 152 w 152"/>
                  <a:gd name="T15" fmla="*/ 21 h 220"/>
                  <a:gd name="T16" fmla="*/ 131 w 152"/>
                  <a:gd name="T17" fmla="*/ 0 h 220"/>
                  <a:gd name="T18" fmla="*/ 138 w 152"/>
                  <a:gd name="T19" fmla="*/ 199 h 220"/>
                  <a:gd name="T20" fmla="*/ 131 w 152"/>
                  <a:gd name="T21" fmla="*/ 206 h 220"/>
                  <a:gd name="T22" fmla="*/ 21 w 152"/>
                  <a:gd name="T23" fmla="*/ 206 h 220"/>
                  <a:gd name="T24" fmla="*/ 14 w 152"/>
                  <a:gd name="T25" fmla="*/ 199 h 220"/>
                  <a:gd name="T26" fmla="*/ 14 w 152"/>
                  <a:gd name="T27" fmla="*/ 186 h 220"/>
                  <a:gd name="T28" fmla="*/ 138 w 152"/>
                  <a:gd name="T29" fmla="*/ 186 h 220"/>
                  <a:gd name="T30" fmla="*/ 138 w 152"/>
                  <a:gd name="T31" fmla="*/ 199 h 220"/>
                  <a:gd name="T32" fmla="*/ 138 w 152"/>
                  <a:gd name="T33" fmla="*/ 179 h 220"/>
                  <a:gd name="T34" fmla="*/ 14 w 152"/>
                  <a:gd name="T35" fmla="*/ 179 h 220"/>
                  <a:gd name="T36" fmla="*/ 14 w 152"/>
                  <a:gd name="T37" fmla="*/ 41 h 220"/>
                  <a:gd name="T38" fmla="*/ 138 w 152"/>
                  <a:gd name="T39" fmla="*/ 41 h 220"/>
                  <a:gd name="T40" fmla="*/ 138 w 152"/>
                  <a:gd name="T41" fmla="*/ 179 h 220"/>
                  <a:gd name="T42" fmla="*/ 138 w 152"/>
                  <a:gd name="T43" fmla="*/ 34 h 220"/>
                  <a:gd name="T44" fmla="*/ 14 w 152"/>
                  <a:gd name="T45" fmla="*/ 34 h 220"/>
                  <a:gd name="T46" fmla="*/ 14 w 152"/>
                  <a:gd name="T47" fmla="*/ 21 h 220"/>
                  <a:gd name="T48" fmla="*/ 21 w 152"/>
                  <a:gd name="T49" fmla="*/ 14 h 220"/>
                  <a:gd name="T50" fmla="*/ 131 w 152"/>
                  <a:gd name="T51" fmla="*/ 14 h 220"/>
                  <a:gd name="T52" fmla="*/ 138 w 152"/>
                  <a:gd name="T53" fmla="*/ 21 h 220"/>
                  <a:gd name="T54" fmla="*/ 138 w 152"/>
                  <a:gd name="T55" fmla="*/ 3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52" h="220">
                    <a:moveTo>
                      <a:pt x="131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211"/>
                      <a:pt x="10" y="220"/>
                      <a:pt x="21" y="220"/>
                    </a:cubicBezTo>
                    <a:cubicBezTo>
                      <a:pt x="131" y="220"/>
                      <a:pt x="131" y="220"/>
                      <a:pt x="131" y="220"/>
                    </a:cubicBezTo>
                    <a:cubicBezTo>
                      <a:pt x="142" y="220"/>
                      <a:pt x="152" y="211"/>
                      <a:pt x="152" y="199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2" y="9"/>
                      <a:pt x="142" y="0"/>
                      <a:pt x="131" y="0"/>
                    </a:cubicBezTo>
                    <a:close/>
                    <a:moveTo>
                      <a:pt x="138" y="199"/>
                    </a:moveTo>
                    <a:cubicBezTo>
                      <a:pt x="138" y="203"/>
                      <a:pt x="135" y="206"/>
                      <a:pt x="131" y="206"/>
                    </a:cubicBezTo>
                    <a:cubicBezTo>
                      <a:pt x="21" y="206"/>
                      <a:pt x="21" y="206"/>
                      <a:pt x="21" y="206"/>
                    </a:cubicBezTo>
                    <a:cubicBezTo>
                      <a:pt x="17" y="206"/>
                      <a:pt x="14" y="203"/>
                      <a:pt x="14" y="199"/>
                    </a:cubicBezTo>
                    <a:cubicBezTo>
                      <a:pt x="14" y="186"/>
                      <a:pt x="14" y="186"/>
                      <a:pt x="14" y="186"/>
                    </a:cubicBezTo>
                    <a:cubicBezTo>
                      <a:pt x="138" y="186"/>
                      <a:pt x="138" y="186"/>
                      <a:pt x="138" y="186"/>
                    </a:cubicBezTo>
                    <a:lnTo>
                      <a:pt x="138" y="199"/>
                    </a:lnTo>
                    <a:close/>
                    <a:moveTo>
                      <a:pt x="138" y="179"/>
                    </a:moveTo>
                    <a:cubicBezTo>
                      <a:pt x="14" y="179"/>
                      <a:pt x="14" y="179"/>
                      <a:pt x="14" y="179"/>
                    </a:cubicBezTo>
                    <a:cubicBezTo>
                      <a:pt x="14" y="41"/>
                      <a:pt x="14" y="41"/>
                      <a:pt x="14" y="41"/>
                    </a:cubicBezTo>
                    <a:cubicBezTo>
                      <a:pt x="138" y="41"/>
                      <a:pt x="138" y="41"/>
                      <a:pt x="138" y="41"/>
                    </a:cubicBezTo>
                    <a:lnTo>
                      <a:pt x="138" y="179"/>
                    </a:lnTo>
                    <a:close/>
                    <a:moveTo>
                      <a:pt x="138" y="34"/>
                    </a:move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17"/>
                      <a:pt x="17" y="14"/>
                      <a:pt x="21" y="14"/>
                    </a:cubicBezTo>
                    <a:cubicBezTo>
                      <a:pt x="131" y="14"/>
                      <a:pt x="131" y="14"/>
                      <a:pt x="131" y="14"/>
                    </a:cubicBezTo>
                    <a:cubicBezTo>
                      <a:pt x="135" y="14"/>
                      <a:pt x="138" y="17"/>
                      <a:pt x="138" y="21"/>
                    </a:cubicBezTo>
                    <a:lnTo>
                      <a:pt x="138" y="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83" name="Freeform 6">
                <a:extLst>
                  <a:ext uri="{FF2B5EF4-FFF2-40B4-BE49-F238E27FC236}">
                    <a16:creationId xmlns:a16="http://schemas.microsoft.com/office/drawing/2014/main" id="{9BB040BF-12D9-4944-8C00-82DC1CB5D8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57238" y="3454400"/>
                <a:ext cx="104775" cy="22225"/>
              </a:xfrm>
              <a:custGeom>
                <a:avLst/>
                <a:gdLst>
                  <a:gd name="T0" fmla="*/ 28 w 28"/>
                  <a:gd name="T1" fmla="*/ 3 h 6"/>
                  <a:gd name="T2" fmla="*/ 24 w 28"/>
                  <a:gd name="T3" fmla="*/ 6 h 6"/>
                  <a:gd name="T4" fmla="*/ 4 w 28"/>
                  <a:gd name="T5" fmla="*/ 6 h 6"/>
                  <a:gd name="T6" fmla="*/ 0 w 28"/>
                  <a:gd name="T7" fmla="*/ 3 h 6"/>
                  <a:gd name="T8" fmla="*/ 0 w 28"/>
                  <a:gd name="T9" fmla="*/ 3 h 6"/>
                  <a:gd name="T10" fmla="*/ 4 w 28"/>
                  <a:gd name="T11" fmla="*/ 0 h 6"/>
                  <a:gd name="T12" fmla="*/ 24 w 28"/>
                  <a:gd name="T13" fmla="*/ 0 h 6"/>
                  <a:gd name="T14" fmla="*/ 28 w 28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8" h="6">
                    <a:moveTo>
                      <a:pt x="28" y="3"/>
                    </a:moveTo>
                    <a:cubicBezTo>
                      <a:pt x="28" y="5"/>
                      <a:pt x="26" y="6"/>
                      <a:pt x="2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6" y="0"/>
                      <a:pt x="28" y="1"/>
                      <a:pt x="28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84" name="Freeform 7">
                <a:extLst>
                  <a:ext uri="{FF2B5EF4-FFF2-40B4-BE49-F238E27FC236}">
                    <a16:creationId xmlns:a16="http://schemas.microsoft.com/office/drawing/2014/main" id="{A163B18D-2076-FC4A-BB0D-C2A86BDF5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730250" y="4097338"/>
                <a:ext cx="52387" cy="26988"/>
              </a:xfrm>
              <a:custGeom>
                <a:avLst/>
                <a:gdLst>
                  <a:gd name="T0" fmla="*/ 14 w 14"/>
                  <a:gd name="T1" fmla="*/ 4 h 7"/>
                  <a:gd name="T2" fmla="*/ 10 w 14"/>
                  <a:gd name="T3" fmla="*/ 7 h 7"/>
                  <a:gd name="T4" fmla="*/ 4 w 14"/>
                  <a:gd name="T5" fmla="*/ 7 h 7"/>
                  <a:gd name="T6" fmla="*/ 0 w 14"/>
                  <a:gd name="T7" fmla="*/ 4 h 7"/>
                  <a:gd name="T8" fmla="*/ 0 w 14"/>
                  <a:gd name="T9" fmla="*/ 4 h 7"/>
                  <a:gd name="T10" fmla="*/ 4 w 14"/>
                  <a:gd name="T11" fmla="*/ 0 h 7"/>
                  <a:gd name="T12" fmla="*/ 10 w 14"/>
                  <a:gd name="T13" fmla="*/ 0 h 7"/>
                  <a:gd name="T14" fmla="*/ 14 w 14"/>
                  <a:gd name="T15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7">
                    <a:moveTo>
                      <a:pt x="14" y="4"/>
                    </a:moveTo>
                    <a:cubicBezTo>
                      <a:pt x="14" y="6"/>
                      <a:pt x="12" y="7"/>
                      <a:pt x="10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2" y="7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2" y="0"/>
                      <a:pt x="14" y="2"/>
                      <a:pt x="14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1219261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Placeholder 1">
            <a:extLst>
              <a:ext uri="{FF2B5EF4-FFF2-40B4-BE49-F238E27FC236}">
                <a16:creationId xmlns:a16="http://schemas.microsoft.com/office/drawing/2014/main" id="{5FC7A848-6F42-3F41-8031-39E64BCA5D2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2289175" y="422275"/>
            <a:ext cx="19429413" cy="1462088"/>
          </a:xfrm>
        </p:spPr>
        <p:txBody>
          <a:bodyPr/>
          <a:lstStyle/>
          <a:p>
            <a:pPr marL="0" indent="0" algn="ctr" eaLnBrk="1" hangingPunct="1">
              <a:lnSpc>
                <a:spcPct val="120000"/>
              </a:lnSpc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  <a:cs typeface="Raleway ExtraBold" charset="0"/>
              </a:rPr>
              <a:t>Is there a Correlation between Budget and Revenue?</a:t>
            </a:r>
            <a:endParaRPr lang="en-US" altLang="en-US" sz="4000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  <a:cs typeface="Raleway ExtraBold" charset="0"/>
            </a:endParaRPr>
          </a:p>
          <a:p>
            <a:pPr algn="ctr" eaLnBrk="1" hangingPunct="1"/>
            <a:endParaRPr lang="en-US" altLang="en-US" sz="6600" dirty="0">
              <a:solidFill>
                <a:schemeClr val="tx2"/>
              </a:solidFill>
              <a:latin typeface="Raleway 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BD01C519-0A75-254E-9309-BF107A66F9E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6B7EC6C-D5F7-5B44-846E-61DF87E64840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C0F60-E8EC-824F-A4E5-2AC2FC30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39900" y="4370388"/>
            <a:ext cx="8650288" cy="139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1926" rIns="0" bIns="0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en-US" sz="2900" b="1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Correlation Coefficient</a:t>
            </a:r>
            <a:endParaRPr lang="en-US" altLang="en-US" sz="2900" b="1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en-US" sz="4400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0.7483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2912E4-190E-A448-BEBA-C255C0608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51025" y="7005638"/>
            <a:ext cx="8948738" cy="671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1926" rIns="0" bIns="0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en-US" sz="360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Recommendation:</a:t>
            </a: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en-US" sz="3600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These  variables are highly interlinked</a:t>
            </a: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r>
              <a:rPr lang="en-US" altLang="en-US" sz="3600">
                <a:solidFill>
                  <a:schemeClr val="tx2"/>
                </a:solidFill>
                <a:latin typeface="Raleway Light" charset="0"/>
                <a:ea typeface="ＭＳ Ｐゴシック" panose="020B0600070205080204" pitchFamily="34" charset="-128"/>
              </a:rPr>
              <a:t>The higher the budget, the higher the gross revenue</a:t>
            </a: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120000"/>
              </a:lnSpc>
            </a:pPr>
            <a:endParaRPr lang="en-US" altLang="en-US" sz="3600">
              <a:solidFill>
                <a:schemeClr val="tx2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C15B6-18E9-A544-98B7-AD7EFF76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5" y="1443038"/>
            <a:ext cx="11945938" cy="1205307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Placeholder 1">
            <a:extLst>
              <a:ext uri="{FF2B5EF4-FFF2-40B4-BE49-F238E27FC236}">
                <a16:creationId xmlns:a16="http://schemas.microsoft.com/office/drawing/2014/main" id="{60D02700-0576-2345-8D4B-6BF5EB25969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  <a:cs typeface="Raleway ExtraBold" charset="0"/>
              </a:rPr>
              <a:t>How has the correlation changed over the decades?</a:t>
            </a:r>
            <a:endParaRPr lang="en-US" altLang="en-US" sz="4000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  <a:cs typeface="Raleway ExtraBold" charset="0"/>
            </a:endParaRP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0A9D3E7-FEA0-174B-A75F-339E9EAE73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73D205E-657B-4A4E-8052-73F6CAF0067E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676A83-018D-CB49-827A-183AA52DC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10912340"/>
            <a:ext cx="2316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3200" dirty="0"/>
              <a:t>CORRELATION COEFFICIENTS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724518-7FDD-D940-8B30-E0E65AE3E5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2100" y="12039600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0.3390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3FDC23-D6EF-7D49-9D57-DDFAFAD52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3300" y="12039600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0.5577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2EF29F9-BEDB-1E4D-8261-D73D1EF699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41387" y="12039600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0.7579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795D5A-01CF-7448-9A58-62CFBE81E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64116" y="12039600"/>
            <a:ext cx="3581400" cy="52387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2800" dirty="0"/>
              <a:t>0.7936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A60AB-C9AD-E64E-9CE3-339A6C972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74" y="2656889"/>
            <a:ext cx="23312870" cy="70416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4" grpId="0" animBg="1"/>
      <p:bldP spid="55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Placeholder 1">
            <a:extLst>
              <a:ext uri="{FF2B5EF4-FFF2-40B4-BE49-F238E27FC236}">
                <a16:creationId xmlns:a16="http://schemas.microsoft.com/office/drawing/2014/main" id="{C0D8A745-B6B8-5B46-8EC0-58F469AC034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Does Return On Investment Vary By Budget?</a:t>
            </a:r>
            <a:endParaRPr lang="en-US" altLang="en-US" sz="4000" dirty="0">
              <a:solidFill>
                <a:schemeClr val="accent1"/>
              </a:solidFill>
              <a:latin typeface="Raleway Extra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08ECBF79-DD39-0043-8D24-A5AA22F05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4E3427C-806E-6A40-A8FD-D17777269219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FFE49-FD67-464B-9E6E-F0EFF4A56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27250" y="4432300"/>
            <a:ext cx="865028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1926" rIns="0" bIns="0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93% of films have a budget under $100m</a:t>
            </a:r>
            <a:endParaRPr lang="en-US" altLang="en-US" sz="4000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372F15-D9AD-7048-B445-5C4B80B4F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78025" y="7424738"/>
            <a:ext cx="8948738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21926" rIns="0" bIns="0">
            <a:spAutoFit/>
          </a:bodyPr>
          <a:lstStyle>
            <a:lvl1pPr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12176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217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en-US" sz="4000" b="1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$80-90 million budget yields the highest return on investment</a:t>
            </a:r>
          </a:p>
        </p:txBody>
      </p:sp>
      <p:pic>
        <p:nvPicPr>
          <p:cNvPr id="24581" name="Picture 3">
            <a:extLst>
              <a:ext uri="{FF2B5EF4-FFF2-40B4-BE49-F238E27FC236}">
                <a16:creationId xmlns:a16="http://schemas.microsoft.com/office/drawing/2014/main" id="{B63D6C86-5242-2747-B9EE-7FF01FD3A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443038"/>
            <a:ext cx="14027150" cy="1179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Placeholder 1">
            <a:extLst>
              <a:ext uri="{FF2B5EF4-FFF2-40B4-BE49-F238E27FC236}">
                <a16:creationId xmlns:a16="http://schemas.microsoft.com/office/drawing/2014/main" id="{D477E9C5-AD58-3B46-B1CB-8B9C0990BE5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Font typeface="Arial" panose="020B0604020202020204" pitchFamily="34" charset="0"/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Is The Performance of a movie affected By the Month in Which it is Released</a:t>
            </a:r>
            <a:r>
              <a:rPr lang="en-GB" altLang="en-US" sz="4000" b="1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?</a:t>
            </a:r>
            <a:endParaRPr lang="en-US" altLang="en-US" sz="6600" dirty="0">
              <a:solidFill>
                <a:schemeClr val="tx2"/>
              </a:solidFill>
              <a:latin typeface="Raleway 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26626" name="Slide Number Placeholder 3">
            <a:extLst>
              <a:ext uri="{FF2B5EF4-FFF2-40B4-BE49-F238E27FC236}">
                <a16:creationId xmlns:a16="http://schemas.microsoft.com/office/drawing/2014/main" id="{061E84BD-3216-434A-97E7-2FD0D4F571D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38F0FE-11B6-4B45-B02A-75082B357DAD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764289-26A1-794D-A2CA-74BFBE70B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187" y="2133600"/>
            <a:ext cx="12549188" cy="106465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D08F1D-3465-8749-9EBB-C5CF754C562B}"/>
              </a:ext>
            </a:extLst>
          </p:cNvPr>
          <p:cNvSpPr/>
          <p:nvPr/>
        </p:nvSpPr>
        <p:spPr>
          <a:xfrm>
            <a:off x="14564779" y="4805911"/>
            <a:ext cx="6500819" cy="4457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Average Gross Revenue by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Release Month</a:t>
            </a:r>
          </a:p>
          <a:p>
            <a:pPr algn="ctr" eaLnBrk="1" hangingPunct="1">
              <a:lnSpc>
                <a:spcPct val="120000"/>
              </a:lnSpc>
            </a:pPr>
            <a:endParaRPr lang="en-US" altLang="en-US" sz="4000" b="1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</a:endParaRPr>
          </a:p>
          <a:p>
            <a:pPr marL="571500" indent="-5715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July - $51.1m</a:t>
            </a:r>
          </a:p>
          <a:p>
            <a:pPr marL="571500" indent="-5715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November - $50.5m</a:t>
            </a:r>
          </a:p>
          <a:p>
            <a:pPr marL="571500" indent="-5715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4000" b="1" dirty="0">
                <a:solidFill>
                  <a:schemeClr val="accent1"/>
                </a:solidFill>
                <a:latin typeface="Raleway Light" charset="0"/>
                <a:ea typeface="ＭＳ Ｐゴシック" panose="020B0600070205080204" pitchFamily="34" charset="-128"/>
              </a:rPr>
              <a:t>June - $46.8m</a:t>
            </a:r>
            <a:endParaRPr lang="en-US" altLang="en-US" sz="4000" dirty="0">
              <a:solidFill>
                <a:schemeClr val="accent1"/>
              </a:solidFill>
              <a:latin typeface="Raleway Light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Placeholder 1">
            <a:extLst>
              <a:ext uri="{FF2B5EF4-FFF2-40B4-BE49-F238E27FC236}">
                <a16:creationId xmlns:a16="http://schemas.microsoft.com/office/drawing/2014/main" id="{D2F4C16C-1E37-0147-A905-5797E4BF7D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marL="0" indent="0" algn="ct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GB" altLang="en-US" sz="4000" dirty="0">
                <a:solidFill>
                  <a:schemeClr val="accent1"/>
                </a:solidFill>
                <a:latin typeface="Raleway Bold" charset="0"/>
              </a:rPr>
              <a:t>Is there a trend indicating which month is best to release a movie?</a:t>
            </a:r>
            <a:endParaRPr lang="en-GB" sz="4000" dirty="0">
              <a:solidFill>
                <a:schemeClr val="accent1"/>
              </a:solidFill>
            </a:endParaRPr>
          </a:p>
          <a:p>
            <a:pPr algn="ctr" eaLnBrk="1" fontAlgn="auto" hangingPunct="1">
              <a:spcAft>
                <a:spcPts val="0"/>
              </a:spcAft>
              <a:defRPr/>
            </a:pPr>
            <a:endParaRPr lang="en-US" altLang="en-US" sz="6600" dirty="0">
              <a:solidFill>
                <a:schemeClr val="tx2"/>
              </a:solidFill>
              <a:latin typeface="Raleway Bold" charset="0"/>
            </a:endParaRPr>
          </a:p>
        </p:txBody>
      </p:sp>
      <p:sp>
        <p:nvSpPr>
          <p:cNvPr id="28674" name="Slide Number Placeholder 3">
            <a:extLst>
              <a:ext uri="{FF2B5EF4-FFF2-40B4-BE49-F238E27FC236}">
                <a16:creationId xmlns:a16="http://schemas.microsoft.com/office/drawing/2014/main" id="{79926512-96B8-E54F-B895-730A17A1C2C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64529AE-7B3D-8743-B0FC-073F8EAEAAC6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2ECF6B-8A1F-F44B-9EAA-173FA2A3F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46" y="1292649"/>
            <a:ext cx="12266081" cy="1204704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ext Placeholder 1">
            <a:extLst>
              <a:ext uri="{FF2B5EF4-FFF2-40B4-BE49-F238E27FC236}">
                <a16:creationId xmlns:a16="http://schemas.microsoft.com/office/drawing/2014/main" id="{B34FD5AB-F098-AC4D-821D-941EEEBAE18A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 eaLnBrk="1" hangingPunct="1">
              <a:buNone/>
            </a:pPr>
            <a:r>
              <a:rPr lang="en-GB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Does Return on Investment vary by Genre?</a:t>
            </a:r>
            <a:endParaRPr lang="en-US" altLang="en-US" sz="4000" dirty="0">
              <a:solidFill>
                <a:schemeClr val="accent1"/>
              </a:solidFill>
              <a:latin typeface="Raleway ExtraBold" charset="0"/>
              <a:ea typeface="Raleway ExtraBold" charset="0"/>
              <a:cs typeface="Raleway ExtraBold" charset="0"/>
            </a:endParaRPr>
          </a:p>
          <a:p>
            <a:pPr algn="ctr" eaLnBrk="1" hangingPunct="1"/>
            <a:endParaRPr lang="en-US" altLang="en-US" sz="6600" dirty="0">
              <a:solidFill>
                <a:schemeClr val="tx2"/>
              </a:solidFill>
              <a:latin typeface="Raleway Bold" charset="0"/>
              <a:ea typeface="Raleway ExtraBold" charset="0"/>
              <a:cs typeface="Raleway ExtraBold" charset="0"/>
            </a:endParaRPr>
          </a:p>
        </p:txBody>
      </p:sp>
      <p:sp>
        <p:nvSpPr>
          <p:cNvPr id="30722" name="Slide Number Placeholder 3">
            <a:extLst>
              <a:ext uri="{FF2B5EF4-FFF2-40B4-BE49-F238E27FC236}">
                <a16:creationId xmlns:a16="http://schemas.microsoft.com/office/drawing/2014/main" id="{2FE6227A-0754-7E4A-BC0E-EC96A810E9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49F78BEB-282A-6249-AE1D-FA8BB894CBCA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pic>
        <p:nvPicPr>
          <p:cNvPr id="30723" name="Picture 4">
            <a:extLst>
              <a:ext uri="{FF2B5EF4-FFF2-40B4-BE49-F238E27FC236}">
                <a16:creationId xmlns:a16="http://schemas.microsoft.com/office/drawing/2014/main" id="{66A05240-D33E-874D-A78E-B229D715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93" y="2209800"/>
            <a:ext cx="17578485" cy="1059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5">
            <a:extLst>
              <a:ext uri="{FF2B5EF4-FFF2-40B4-BE49-F238E27FC236}">
                <a16:creationId xmlns:a16="http://schemas.microsoft.com/office/drawing/2014/main" id="{7AC4ED8E-C638-7E46-8535-40B731116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18980" y="3975802"/>
            <a:ext cx="5868195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chemeClr val="tx2"/>
                </a:solidFill>
                <a:latin typeface="Raleway Bold" charset="0"/>
                <a:ea typeface="Raleway ExtraBold" charset="0"/>
                <a:cs typeface="Raleway ExtraBold" charset="0"/>
              </a:rPr>
              <a:t>Recommendations:</a:t>
            </a:r>
            <a:endParaRPr lang="en-US" altLang="en-US" sz="3600" dirty="0">
              <a:solidFill>
                <a:schemeClr val="accent1"/>
              </a:solidFill>
              <a:latin typeface="Raleway ExtraBold" charset="0"/>
              <a:ea typeface="Raleway ExtraBold" charset="0"/>
              <a:cs typeface="Raleway ExtraBold" charset="0"/>
            </a:endParaRP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3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Animation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3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Adventure 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3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Mystery</a:t>
            </a:r>
          </a:p>
        </p:txBody>
      </p:sp>
    </p:spTree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Placeholder 1">
            <a:extLst>
              <a:ext uri="{FF2B5EF4-FFF2-40B4-BE49-F238E27FC236}">
                <a16:creationId xmlns:a16="http://schemas.microsoft.com/office/drawing/2014/main" id="{6D08F6AD-C8D8-1C4B-A52C-756641DCB75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>
          <a:xfrm>
            <a:off x="2287587" y="346869"/>
            <a:ext cx="19429412" cy="1462088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en-US" altLang="en-US" sz="4000" dirty="0">
                <a:solidFill>
                  <a:schemeClr val="accent1"/>
                </a:solidFill>
                <a:latin typeface="Raleway ExtraBold" charset="0"/>
                <a:ea typeface="Raleway ExtraBold" charset="0"/>
                <a:cs typeface="Raleway ExtraBold" charset="0"/>
              </a:rPr>
              <a:t>Distribution of the top 5 Genres by count</a:t>
            </a:r>
          </a:p>
        </p:txBody>
      </p:sp>
      <p:sp>
        <p:nvSpPr>
          <p:cNvPr id="32770" name="Slide Number Placeholder 3">
            <a:extLst>
              <a:ext uri="{FF2B5EF4-FFF2-40B4-BE49-F238E27FC236}">
                <a16:creationId xmlns:a16="http://schemas.microsoft.com/office/drawing/2014/main" id="{FD602A94-616D-5E42-AD12-F44F071B6AB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1ACD9F4-3FDF-E54E-BDF0-A6F7AD51A1E4}" type="slidenum">
              <a:rPr lang="en-US" altLang="en-US" smtClean="0">
                <a:solidFill>
                  <a:schemeClr val="bg1"/>
                </a:solidFill>
                <a:latin typeface="Raleway Regular" charset="0"/>
                <a:ea typeface="ＭＳ Ｐゴシック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>
              <a:solidFill>
                <a:schemeClr val="bg1"/>
              </a:solidFill>
              <a:latin typeface="Raleway Regular" charset="0"/>
              <a:ea typeface="ＭＳ Ｐゴシック" panose="020B060007020508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74F6DC-CAE6-1340-99E5-369197C6E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587" y="1600200"/>
            <a:ext cx="14803179" cy="11527856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2495</TotalTime>
  <Words>331</Words>
  <Application>Microsoft Macintosh PowerPoint</Application>
  <PresentationFormat>Custom</PresentationFormat>
  <Paragraphs>83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Calibri</vt:lpstr>
      <vt:lpstr>Arial</vt:lpstr>
      <vt:lpstr>Calibri Light</vt:lpstr>
      <vt:lpstr>ＭＳ Ｐゴシック</vt:lpstr>
      <vt:lpstr>Raleway Regular</vt:lpstr>
      <vt:lpstr>Raleway ExtraBold</vt:lpstr>
      <vt:lpstr>Raleway Light</vt:lpstr>
      <vt:lpstr>Raleway Bold</vt:lpstr>
      <vt:lpstr>Office Theme</vt:lpstr>
      <vt:lpstr>An Analysis Of Movie Success At The Box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Louis Twelve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</dc:title>
  <dc:creator>Louis Twelve</dc:creator>
  <cp:lastModifiedBy>Megan Lyons</cp:lastModifiedBy>
  <cp:revision>479</cp:revision>
  <dcterms:created xsi:type="dcterms:W3CDTF">2014-11-10T20:05:35Z</dcterms:created>
  <dcterms:modified xsi:type="dcterms:W3CDTF">2020-05-08T16:44:43Z</dcterms:modified>
</cp:coreProperties>
</file>